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8" d="100"/>
          <a:sy n="58" d="100"/>
        </p:scale>
        <p:origin x="77" y="4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2BF69-CB70-28D8-3B47-8A1A63F5E8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88A4AD5-B0C7-ECE6-6279-0E9F5CEB56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570F954-9B6E-4F86-542A-71C6EA77440A}"/>
              </a:ext>
            </a:extLst>
          </p:cNvPr>
          <p:cNvSpPr>
            <a:spLocks noGrp="1"/>
          </p:cNvSpPr>
          <p:nvPr>
            <p:ph type="dt" sz="half" idx="10"/>
          </p:nvPr>
        </p:nvSpPr>
        <p:spPr/>
        <p:txBody>
          <a:bodyPr/>
          <a:lstStyle/>
          <a:p>
            <a:fld id="{4AF3EF00-16A2-4C17-90C5-F9B69397E2C2}" type="datetimeFigureOut">
              <a:rPr lang="en-US" smtClean="0"/>
              <a:t>1/24/2026</a:t>
            </a:fld>
            <a:endParaRPr lang="en-US"/>
          </a:p>
        </p:txBody>
      </p:sp>
      <p:sp>
        <p:nvSpPr>
          <p:cNvPr id="5" name="Footer Placeholder 4">
            <a:extLst>
              <a:ext uri="{FF2B5EF4-FFF2-40B4-BE49-F238E27FC236}">
                <a16:creationId xmlns:a16="http://schemas.microsoft.com/office/drawing/2014/main" id="{4A7E7401-E944-CA49-5929-58BBD20299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996E0C-A910-0A52-A8B9-2B8FF7DA57DB}"/>
              </a:ext>
            </a:extLst>
          </p:cNvPr>
          <p:cNvSpPr>
            <a:spLocks noGrp="1"/>
          </p:cNvSpPr>
          <p:nvPr>
            <p:ph type="sldNum" sz="quarter" idx="12"/>
          </p:nvPr>
        </p:nvSpPr>
        <p:spPr/>
        <p:txBody>
          <a:bodyPr/>
          <a:lstStyle/>
          <a:p>
            <a:fld id="{CA310865-4684-4C7E-8DCC-5122860A66CE}" type="slidenum">
              <a:rPr lang="en-US" smtClean="0"/>
              <a:t>‹#›</a:t>
            </a:fld>
            <a:endParaRPr lang="en-US"/>
          </a:p>
        </p:txBody>
      </p:sp>
    </p:spTree>
    <p:extLst>
      <p:ext uri="{BB962C8B-B14F-4D97-AF65-F5344CB8AC3E}">
        <p14:creationId xmlns:p14="http://schemas.microsoft.com/office/powerpoint/2010/main" val="1646744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30970-EF1C-B19E-D72C-6D027DFB88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1E7814-290C-273C-0202-C4C07AEADB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FBF604-B11A-1912-DDC7-D3E82EEB3FEC}"/>
              </a:ext>
            </a:extLst>
          </p:cNvPr>
          <p:cNvSpPr>
            <a:spLocks noGrp="1"/>
          </p:cNvSpPr>
          <p:nvPr>
            <p:ph type="dt" sz="half" idx="10"/>
          </p:nvPr>
        </p:nvSpPr>
        <p:spPr/>
        <p:txBody>
          <a:bodyPr/>
          <a:lstStyle/>
          <a:p>
            <a:fld id="{4AF3EF00-16A2-4C17-90C5-F9B69397E2C2}" type="datetimeFigureOut">
              <a:rPr lang="en-US" smtClean="0"/>
              <a:t>1/24/2026</a:t>
            </a:fld>
            <a:endParaRPr lang="en-US"/>
          </a:p>
        </p:txBody>
      </p:sp>
      <p:sp>
        <p:nvSpPr>
          <p:cNvPr id="5" name="Footer Placeholder 4">
            <a:extLst>
              <a:ext uri="{FF2B5EF4-FFF2-40B4-BE49-F238E27FC236}">
                <a16:creationId xmlns:a16="http://schemas.microsoft.com/office/drawing/2014/main" id="{E7426953-35F8-C4E4-E938-BC6EECAF8E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FCC53C-69D9-D0F8-3EDA-122DE9E69410}"/>
              </a:ext>
            </a:extLst>
          </p:cNvPr>
          <p:cNvSpPr>
            <a:spLocks noGrp="1"/>
          </p:cNvSpPr>
          <p:nvPr>
            <p:ph type="sldNum" sz="quarter" idx="12"/>
          </p:nvPr>
        </p:nvSpPr>
        <p:spPr/>
        <p:txBody>
          <a:bodyPr/>
          <a:lstStyle/>
          <a:p>
            <a:fld id="{CA310865-4684-4C7E-8DCC-5122860A66CE}" type="slidenum">
              <a:rPr lang="en-US" smtClean="0"/>
              <a:t>‹#›</a:t>
            </a:fld>
            <a:endParaRPr lang="en-US"/>
          </a:p>
        </p:txBody>
      </p:sp>
    </p:spTree>
    <p:extLst>
      <p:ext uri="{BB962C8B-B14F-4D97-AF65-F5344CB8AC3E}">
        <p14:creationId xmlns:p14="http://schemas.microsoft.com/office/powerpoint/2010/main" val="1233116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775065-CC03-8D8B-B294-7C2D8613932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A779E2A-CD36-C522-FB82-FFC9A572DE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887AD7-A406-F41C-6169-467BBCA86D40}"/>
              </a:ext>
            </a:extLst>
          </p:cNvPr>
          <p:cNvSpPr>
            <a:spLocks noGrp="1"/>
          </p:cNvSpPr>
          <p:nvPr>
            <p:ph type="dt" sz="half" idx="10"/>
          </p:nvPr>
        </p:nvSpPr>
        <p:spPr/>
        <p:txBody>
          <a:bodyPr/>
          <a:lstStyle/>
          <a:p>
            <a:fld id="{4AF3EF00-16A2-4C17-90C5-F9B69397E2C2}" type="datetimeFigureOut">
              <a:rPr lang="en-US" smtClean="0"/>
              <a:t>1/24/2026</a:t>
            </a:fld>
            <a:endParaRPr lang="en-US"/>
          </a:p>
        </p:txBody>
      </p:sp>
      <p:sp>
        <p:nvSpPr>
          <p:cNvPr id="5" name="Footer Placeholder 4">
            <a:extLst>
              <a:ext uri="{FF2B5EF4-FFF2-40B4-BE49-F238E27FC236}">
                <a16:creationId xmlns:a16="http://schemas.microsoft.com/office/drawing/2014/main" id="{64D79A76-A30F-E166-2C26-F80499A021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20A51D-5653-2B91-9756-D5B580153EED}"/>
              </a:ext>
            </a:extLst>
          </p:cNvPr>
          <p:cNvSpPr>
            <a:spLocks noGrp="1"/>
          </p:cNvSpPr>
          <p:nvPr>
            <p:ph type="sldNum" sz="quarter" idx="12"/>
          </p:nvPr>
        </p:nvSpPr>
        <p:spPr/>
        <p:txBody>
          <a:bodyPr/>
          <a:lstStyle/>
          <a:p>
            <a:fld id="{CA310865-4684-4C7E-8DCC-5122860A66CE}" type="slidenum">
              <a:rPr lang="en-US" smtClean="0"/>
              <a:t>‹#›</a:t>
            </a:fld>
            <a:endParaRPr lang="en-US"/>
          </a:p>
        </p:txBody>
      </p:sp>
    </p:spTree>
    <p:extLst>
      <p:ext uri="{BB962C8B-B14F-4D97-AF65-F5344CB8AC3E}">
        <p14:creationId xmlns:p14="http://schemas.microsoft.com/office/powerpoint/2010/main" val="36505879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27586-0119-C8DE-7EF6-6F8F39665C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AE944C-9A4C-9986-6E5A-0F4BDA8DEA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087F95-5EE4-0FCB-DCDD-A57CD987DBF1}"/>
              </a:ext>
            </a:extLst>
          </p:cNvPr>
          <p:cNvSpPr>
            <a:spLocks noGrp="1"/>
          </p:cNvSpPr>
          <p:nvPr>
            <p:ph type="dt" sz="half" idx="10"/>
          </p:nvPr>
        </p:nvSpPr>
        <p:spPr/>
        <p:txBody>
          <a:bodyPr/>
          <a:lstStyle/>
          <a:p>
            <a:fld id="{4AF3EF00-16A2-4C17-90C5-F9B69397E2C2}" type="datetimeFigureOut">
              <a:rPr lang="en-US" smtClean="0"/>
              <a:t>1/24/2026</a:t>
            </a:fld>
            <a:endParaRPr lang="en-US"/>
          </a:p>
        </p:txBody>
      </p:sp>
      <p:sp>
        <p:nvSpPr>
          <p:cNvPr id="5" name="Footer Placeholder 4">
            <a:extLst>
              <a:ext uri="{FF2B5EF4-FFF2-40B4-BE49-F238E27FC236}">
                <a16:creationId xmlns:a16="http://schemas.microsoft.com/office/drawing/2014/main" id="{E4A7A3D6-2C35-BF51-1D68-3590A90D8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996882-630B-5AE1-1448-5A596A9FFAD2}"/>
              </a:ext>
            </a:extLst>
          </p:cNvPr>
          <p:cNvSpPr>
            <a:spLocks noGrp="1"/>
          </p:cNvSpPr>
          <p:nvPr>
            <p:ph type="sldNum" sz="quarter" idx="12"/>
          </p:nvPr>
        </p:nvSpPr>
        <p:spPr/>
        <p:txBody>
          <a:bodyPr/>
          <a:lstStyle/>
          <a:p>
            <a:fld id="{CA310865-4684-4C7E-8DCC-5122860A66CE}" type="slidenum">
              <a:rPr lang="en-US" smtClean="0"/>
              <a:t>‹#›</a:t>
            </a:fld>
            <a:endParaRPr lang="en-US"/>
          </a:p>
        </p:txBody>
      </p:sp>
    </p:spTree>
    <p:extLst>
      <p:ext uri="{BB962C8B-B14F-4D97-AF65-F5344CB8AC3E}">
        <p14:creationId xmlns:p14="http://schemas.microsoft.com/office/powerpoint/2010/main" val="3136299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939F1-003E-3C2A-3887-B4167310AA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5AB481-52E7-DDE1-0979-F1F151CC5C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275887-9FEB-2496-EDA7-5DD834C36922}"/>
              </a:ext>
            </a:extLst>
          </p:cNvPr>
          <p:cNvSpPr>
            <a:spLocks noGrp="1"/>
          </p:cNvSpPr>
          <p:nvPr>
            <p:ph type="dt" sz="half" idx="10"/>
          </p:nvPr>
        </p:nvSpPr>
        <p:spPr/>
        <p:txBody>
          <a:bodyPr/>
          <a:lstStyle/>
          <a:p>
            <a:fld id="{4AF3EF00-16A2-4C17-90C5-F9B69397E2C2}" type="datetimeFigureOut">
              <a:rPr lang="en-US" smtClean="0"/>
              <a:t>1/24/2026</a:t>
            </a:fld>
            <a:endParaRPr lang="en-US"/>
          </a:p>
        </p:txBody>
      </p:sp>
      <p:sp>
        <p:nvSpPr>
          <p:cNvPr id="5" name="Footer Placeholder 4">
            <a:extLst>
              <a:ext uri="{FF2B5EF4-FFF2-40B4-BE49-F238E27FC236}">
                <a16:creationId xmlns:a16="http://schemas.microsoft.com/office/drawing/2014/main" id="{77E1C217-C7F8-B49A-A7BC-BD81A54F49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7ACD45-392A-E484-8CC6-236812B77F6B}"/>
              </a:ext>
            </a:extLst>
          </p:cNvPr>
          <p:cNvSpPr>
            <a:spLocks noGrp="1"/>
          </p:cNvSpPr>
          <p:nvPr>
            <p:ph type="sldNum" sz="quarter" idx="12"/>
          </p:nvPr>
        </p:nvSpPr>
        <p:spPr/>
        <p:txBody>
          <a:bodyPr/>
          <a:lstStyle/>
          <a:p>
            <a:fld id="{CA310865-4684-4C7E-8DCC-5122860A66CE}" type="slidenum">
              <a:rPr lang="en-US" smtClean="0"/>
              <a:t>‹#›</a:t>
            </a:fld>
            <a:endParaRPr lang="en-US"/>
          </a:p>
        </p:txBody>
      </p:sp>
    </p:spTree>
    <p:extLst>
      <p:ext uri="{BB962C8B-B14F-4D97-AF65-F5344CB8AC3E}">
        <p14:creationId xmlns:p14="http://schemas.microsoft.com/office/powerpoint/2010/main" val="1636905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58930-4BA7-CC18-A80F-9B1EC888CDA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098D609-6E5C-21CA-02C7-008F8157A6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101E8F-B3DF-531B-99F5-D8A9C2CAB9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4E2905D-7E79-14C5-E9E6-711CDC46C3FF}"/>
              </a:ext>
            </a:extLst>
          </p:cNvPr>
          <p:cNvSpPr>
            <a:spLocks noGrp="1"/>
          </p:cNvSpPr>
          <p:nvPr>
            <p:ph type="dt" sz="half" idx="10"/>
          </p:nvPr>
        </p:nvSpPr>
        <p:spPr/>
        <p:txBody>
          <a:bodyPr/>
          <a:lstStyle/>
          <a:p>
            <a:fld id="{4AF3EF00-16A2-4C17-90C5-F9B69397E2C2}" type="datetimeFigureOut">
              <a:rPr lang="en-US" smtClean="0"/>
              <a:t>1/24/2026</a:t>
            </a:fld>
            <a:endParaRPr lang="en-US"/>
          </a:p>
        </p:txBody>
      </p:sp>
      <p:sp>
        <p:nvSpPr>
          <p:cNvPr id="6" name="Footer Placeholder 5">
            <a:extLst>
              <a:ext uri="{FF2B5EF4-FFF2-40B4-BE49-F238E27FC236}">
                <a16:creationId xmlns:a16="http://schemas.microsoft.com/office/drawing/2014/main" id="{E24A76CD-9CA6-F836-E333-2A9387B597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2CC81B-35C5-0468-86D8-D0656A50C0F2}"/>
              </a:ext>
            </a:extLst>
          </p:cNvPr>
          <p:cNvSpPr>
            <a:spLocks noGrp="1"/>
          </p:cNvSpPr>
          <p:nvPr>
            <p:ph type="sldNum" sz="quarter" idx="12"/>
          </p:nvPr>
        </p:nvSpPr>
        <p:spPr/>
        <p:txBody>
          <a:bodyPr/>
          <a:lstStyle/>
          <a:p>
            <a:fld id="{CA310865-4684-4C7E-8DCC-5122860A66CE}" type="slidenum">
              <a:rPr lang="en-US" smtClean="0"/>
              <a:t>‹#›</a:t>
            </a:fld>
            <a:endParaRPr lang="en-US"/>
          </a:p>
        </p:txBody>
      </p:sp>
    </p:spTree>
    <p:extLst>
      <p:ext uri="{BB962C8B-B14F-4D97-AF65-F5344CB8AC3E}">
        <p14:creationId xmlns:p14="http://schemas.microsoft.com/office/powerpoint/2010/main" val="1829742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5029F-229D-39E8-7CFD-B82EC32252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A0AF967-D7C4-3552-6358-12008C5F5A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A6F57E-9470-2CA8-EA51-BB2C8A87BC1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027CCAC-C5AB-A043-DD27-59E2458E61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E1CE2C-C329-0CE7-1B27-F030FDE2CF2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80A6BD-AD76-D0F7-751D-69383F404B93}"/>
              </a:ext>
            </a:extLst>
          </p:cNvPr>
          <p:cNvSpPr>
            <a:spLocks noGrp="1"/>
          </p:cNvSpPr>
          <p:nvPr>
            <p:ph type="dt" sz="half" idx="10"/>
          </p:nvPr>
        </p:nvSpPr>
        <p:spPr/>
        <p:txBody>
          <a:bodyPr/>
          <a:lstStyle/>
          <a:p>
            <a:fld id="{4AF3EF00-16A2-4C17-90C5-F9B69397E2C2}" type="datetimeFigureOut">
              <a:rPr lang="en-US" smtClean="0"/>
              <a:t>1/24/2026</a:t>
            </a:fld>
            <a:endParaRPr lang="en-US"/>
          </a:p>
        </p:txBody>
      </p:sp>
      <p:sp>
        <p:nvSpPr>
          <p:cNvPr id="8" name="Footer Placeholder 7">
            <a:extLst>
              <a:ext uri="{FF2B5EF4-FFF2-40B4-BE49-F238E27FC236}">
                <a16:creationId xmlns:a16="http://schemas.microsoft.com/office/drawing/2014/main" id="{131037C7-6903-DCD0-7F23-A510DE76604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30C716-4A53-E741-E67B-23E48AA216F0}"/>
              </a:ext>
            </a:extLst>
          </p:cNvPr>
          <p:cNvSpPr>
            <a:spLocks noGrp="1"/>
          </p:cNvSpPr>
          <p:nvPr>
            <p:ph type="sldNum" sz="quarter" idx="12"/>
          </p:nvPr>
        </p:nvSpPr>
        <p:spPr/>
        <p:txBody>
          <a:bodyPr/>
          <a:lstStyle/>
          <a:p>
            <a:fld id="{CA310865-4684-4C7E-8DCC-5122860A66CE}" type="slidenum">
              <a:rPr lang="en-US" smtClean="0"/>
              <a:t>‹#›</a:t>
            </a:fld>
            <a:endParaRPr lang="en-US"/>
          </a:p>
        </p:txBody>
      </p:sp>
    </p:spTree>
    <p:extLst>
      <p:ext uri="{BB962C8B-B14F-4D97-AF65-F5344CB8AC3E}">
        <p14:creationId xmlns:p14="http://schemas.microsoft.com/office/powerpoint/2010/main" val="608080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A942E-5D9B-D742-F206-1218E986C4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6E387C1-F160-F9FB-AE18-4E5094442139}"/>
              </a:ext>
            </a:extLst>
          </p:cNvPr>
          <p:cNvSpPr>
            <a:spLocks noGrp="1"/>
          </p:cNvSpPr>
          <p:nvPr>
            <p:ph type="dt" sz="half" idx="10"/>
          </p:nvPr>
        </p:nvSpPr>
        <p:spPr/>
        <p:txBody>
          <a:bodyPr/>
          <a:lstStyle/>
          <a:p>
            <a:fld id="{4AF3EF00-16A2-4C17-90C5-F9B69397E2C2}" type="datetimeFigureOut">
              <a:rPr lang="en-US" smtClean="0"/>
              <a:t>1/24/2026</a:t>
            </a:fld>
            <a:endParaRPr lang="en-US"/>
          </a:p>
        </p:txBody>
      </p:sp>
      <p:sp>
        <p:nvSpPr>
          <p:cNvPr id="4" name="Footer Placeholder 3">
            <a:extLst>
              <a:ext uri="{FF2B5EF4-FFF2-40B4-BE49-F238E27FC236}">
                <a16:creationId xmlns:a16="http://schemas.microsoft.com/office/drawing/2014/main" id="{719BEB7D-41C5-1612-9B3D-46476D6595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A98609-8C72-F039-E8A7-A3F684E551A6}"/>
              </a:ext>
            </a:extLst>
          </p:cNvPr>
          <p:cNvSpPr>
            <a:spLocks noGrp="1"/>
          </p:cNvSpPr>
          <p:nvPr>
            <p:ph type="sldNum" sz="quarter" idx="12"/>
          </p:nvPr>
        </p:nvSpPr>
        <p:spPr/>
        <p:txBody>
          <a:bodyPr/>
          <a:lstStyle/>
          <a:p>
            <a:fld id="{CA310865-4684-4C7E-8DCC-5122860A66CE}" type="slidenum">
              <a:rPr lang="en-US" smtClean="0"/>
              <a:t>‹#›</a:t>
            </a:fld>
            <a:endParaRPr lang="en-US"/>
          </a:p>
        </p:txBody>
      </p:sp>
    </p:spTree>
    <p:extLst>
      <p:ext uri="{BB962C8B-B14F-4D97-AF65-F5344CB8AC3E}">
        <p14:creationId xmlns:p14="http://schemas.microsoft.com/office/powerpoint/2010/main" val="1775721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CC0777-53D9-E6BC-6938-2F1203486657}"/>
              </a:ext>
            </a:extLst>
          </p:cNvPr>
          <p:cNvSpPr>
            <a:spLocks noGrp="1"/>
          </p:cNvSpPr>
          <p:nvPr>
            <p:ph type="dt" sz="half" idx="10"/>
          </p:nvPr>
        </p:nvSpPr>
        <p:spPr/>
        <p:txBody>
          <a:bodyPr/>
          <a:lstStyle/>
          <a:p>
            <a:fld id="{4AF3EF00-16A2-4C17-90C5-F9B69397E2C2}" type="datetimeFigureOut">
              <a:rPr lang="en-US" smtClean="0"/>
              <a:t>1/24/2026</a:t>
            </a:fld>
            <a:endParaRPr lang="en-US"/>
          </a:p>
        </p:txBody>
      </p:sp>
      <p:sp>
        <p:nvSpPr>
          <p:cNvPr id="3" name="Footer Placeholder 2">
            <a:extLst>
              <a:ext uri="{FF2B5EF4-FFF2-40B4-BE49-F238E27FC236}">
                <a16:creationId xmlns:a16="http://schemas.microsoft.com/office/drawing/2014/main" id="{D1856295-885C-4F60-C98B-A87341B0C71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5C446B8-6B5A-8B03-8D9C-CEDD43139657}"/>
              </a:ext>
            </a:extLst>
          </p:cNvPr>
          <p:cNvSpPr>
            <a:spLocks noGrp="1"/>
          </p:cNvSpPr>
          <p:nvPr>
            <p:ph type="sldNum" sz="quarter" idx="12"/>
          </p:nvPr>
        </p:nvSpPr>
        <p:spPr/>
        <p:txBody>
          <a:bodyPr/>
          <a:lstStyle/>
          <a:p>
            <a:fld id="{CA310865-4684-4C7E-8DCC-5122860A66CE}" type="slidenum">
              <a:rPr lang="en-US" smtClean="0"/>
              <a:t>‹#›</a:t>
            </a:fld>
            <a:endParaRPr lang="en-US"/>
          </a:p>
        </p:txBody>
      </p:sp>
    </p:spTree>
    <p:extLst>
      <p:ext uri="{BB962C8B-B14F-4D97-AF65-F5344CB8AC3E}">
        <p14:creationId xmlns:p14="http://schemas.microsoft.com/office/powerpoint/2010/main" val="2431463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A32A7-16F8-16E8-7EEE-13F85D0BCD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FB8A4C9-64FD-A60C-516F-1E366A93AC9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ACB1005-F8EA-DE85-2F9E-6158BF429C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2965F1-F8A3-2D9B-126C-173B9A11E19C}"/>
              </a:ext>
            </a:extLst>
          </p:cNvPr>
          <p:cNvSpPr>
            <a:spLocks noGrp="1"/>
          </p:cNvSpPr>
          <p:nvPr>
            <p:ph type="dt" sz="half" idx="10"/>
          </p:nvPr>
        </p:nvSpPr>
        <p:spPr/>
        <p:txBody>
          <a:bodyPr/>
          <a:lstStyle/>
          <a:p>
            <a:fld id="{4AF3EF00-16A2-4C17-90C5-F9B69397E2C2}" type="datetimeFigureOut">
              <a:rPr lang="en-US" smtClean="0"/>
              <a:t>1/24/2026</a:t>
            </a:fld>
            <a:endParaRPr lang="en-US"/>
          </a:p>
        </p:txBody>
      </p:sp>
      <p:sp>
        <p:nvSpPr>
          <p:cNvPr id="6" name="Footer Placeholder 5">
            <a:extLst>
              <a:ext uri="{FF2B5EF4-FFF2-40B4-BE49-F238E27FC236}">
                <a16:creationId xmlns:a16="http://schemas.microsoft.com/office/drawing/2014/main" id="{275C2D23-6776-FB35-17BC-D431068DA1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723CC9-014A-2367-0058-DECCCDC416B0}"/>
              </a:ext>
            </a:extLst>
          </p:cNvPr>
          <p:cNvSpPr>
            <a:spLocks noGrp="1"/>
          </p:cNvSpPr>
          <p:nvPr>
            <p:ph type="sldNum" sz="quarter" idx="12"/>
          </p:nvPr>
        </p:nvSpPr>
        <p:spPr/>
        <p:txBody>
          <a:bodyPr/>
          <a:lstStyle/>
          <a:p>
            <a:fld id="{CA310865-4684-4C7E-8DCC-5122860A66CE}" type="slidenum">
              <a:rPr lang="en-US" smtClean="0"/>
              <a:t>‹#›</a:t>
            </a:fld>
            <a:endParaRPr lang="en-US"/>
          </a:p>
        </p:txBody>
      </p:sp>
    </p:spTree>
    <p:extLst>
      <p:ext uri="{BB962C8B-B14F-4D97-AF65-F5344CB8AC3E}">
        <p14:creationId xmlns:p14="http://schemas.microsoft.com/office/powerpoint/2010/main" val="6022803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92E1A-46AB-B829-7281-59C93D1E72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137E7F-BFE4-61C2-1429-CE29D54323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B4A0793-BC5E-736B-18CA-32FF1AC8C2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68FB18-844F-286D-4D9B-C9843287CBA9}"/>
              </a:ext>
            </a:extLst>
          </p:cNvPr>
          <p:cNvSpPr>
            <a:spLocks noGrp="1"/>
          </p:cNvSpPr>
          <p:nvPr>
            <p:ph type="dt" sz="half" idx="10"/>
          </p:nvPr>
        </p:nvSpPr>
        <p:spPr/>
        <p:txBody>
          <a:bodyPr/>
          <a:lstStyle/>
          <a:p>
            <a:fld id="{4AF3EF00-16A2-4C17-90C5-F9B69397E2C2}" type="datetimeFigureOut">
              <a:rPr lang="en-US" smtClean="0"/>
              <a:t>1/24/2026</a:t>
            </a:fld>
            <a:endParaRPr lang="en-US"/>
          </a:p>
        </p:txBody>
      </p:sp>
      <p:sp>
        <p:nvSpPr>
          <p:cNvPr id="6" name="Footer Placeholder 5">
            <a:extLst>
              <a:ext uri="{FF2B5EF4-FFF2-40B4-BE49-F238E27FC236}">
                <a16:creationId xmlns:a16="http://schemas.microsoft.com/office/drawing/2014/main" id="{555D3E7D-420B-0CB5-1BEC-6FFC9722B5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9C3840-B0F9-E3C7-03FF-FC4BE891D8B5}"/>
              </a:ext>
            </a:extLst>
          </p:cNvPr>
          <p:cNvSpPr>
            <a:spLocks noGrp="1"/>
          </p:cNvSpPr>
          <p:nvPr>
            <p:ph type="sldNum" sz="quarter" idx="12"/>
          </p:nvPr>
        </p:nvSpPr>
        <p:spPr/>
        <p:txBody>
          <a:bodyPr/>
          <a:lstStyle/>
          <a:p>
            <a:fld id="{CA310865-4684-4C7E-8DCC-5122860A66CE}" type="slidenum">
              <a:rPr lang="en-US" smtClean="0"/>
              <a:t>‹#›</a:t>
            </a:fld>
            <a:endParaRPr lang="en-US"/>
          </a:p>
        </p:txBody>
      </p:sp>
    </p:spTree>
    <p:extLst>
      <p:ext uri="{BB962C8B-B14F-4D97-AF65-F5344CB8AC3E}">
        <p14:creationId xmlns:p14="http://schemas.microsoft.com/office/powerpoint/2010/main" val="3914374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4AC5C23-B828-7542-2950-D6411AE72B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AE39BCC-82B5-4D98-ECBF-9C7C2FE709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2F970E-1E48-1125-68DC-0C1F8DE2B7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F3EF00-16A2-4C17-90C5-F9B69397E2C2}" type="datetimeFigureOut">
              <a:rPr lang="en-US" smtClean="0"/>
              <a:t>1/24/2026</a:t>
            </a:fld>
            <a:endParaRPr lang="en-US"/>
          </a:p>
        </p:txBody>
      </p:sp>
      <p:sp>
        <p:nvSpPr>
          <p:cNvPr id="5" name="Footer Placeholder 4">
            <a:extLst>
              <a:ext uri="{FF2B5EF4-FFF2-40B4-BE49-F238E27FC236}">
                <a16:creationId xmlns:a16="http://schemas.microsoft.com/office/drawing/2014/main" id="{100C46AC-1FD2-B9FC-5A94-9283E8225F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3EDB97-AFBB-5919-03F5-CC94802414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310865-4684-4C7E-8DCC-5122860A66CE}" type="slidenum">
              <a:rPr lang="en-US" smtClean="0"/>
              <a:t>‹#›</a:t>
            </a:fld>
            <a:endParaRPr lang="en-US"/>
          </a:p>
        </p:txBody>
      </p:sp>
    </p:spTree>
    <p:extLst>
      <p:ext uri="{BB962C8B-B14F-4D97-AF65-F5344CB8AC3E}">
        <p14:creationId xmlns:p14="http://schemas.microsoft.com/office/powerpoint/2010/main" val="37756136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C0456-2A76-9559-0EB1-EA4AA25A5F98}"/>
              </a:ext>
            </a:extLst>
          </p:cNvPr>
          <p:cNvSpPr>
            <a:spLocks noGrp="1"/>
          </p:cNvSpPr>
          <p:nvPr>
            <p:ph type="ctrTitle"/>
          </p:nvPr>
        </p:nvSpPr>
        <p:spPr/>
        <p:txBody>
          <a:bodyPr>
            <a:normAutofit/>
          </a:bodyPr>
          <a:lstStyle/>
          <a:p>
            <a:r>
              <a:rPr lang="en-US" sz="4800" b="1" dirty="0"/>
              <a:t>Importance of Cauchy Distribution</a:t>
            </a:r>
            <a:br>
              <a:rPr lang="en-US" sz="4800" b="1" dirty="0"/>
            </a:br>
            <a:r>
              <a:rPr lang="en-US" sz="4800" b="1" dirty="0"/>
              <a:t>in the Field of Statistics</a:t>
            </a:r>
          </a:p>
        </p:txBody>
      </p:sp>
      <p:sp>
        <p:nvSpPr>
          <p:cNvPr id="3" name="Subtitle 2">
            <a:extLst>
              <a:ext uri="{FF2B5EF4-FFF2-40B4-BE49-F238E27FC236}">
                <a16:creationId xmlns:a16="http://schemas.microsoft.com/office/drawing/2014/main" id="{583BAB48-DD4D-C511-F469-EE17E60F4B95}"/>
              </a:ext>
            </a:extLst>
          </p:cNvPr>
          <p:cNvSpPr>
            <a:spLocks noGrp="1"/>
          </p:cNvSpPr>
          <p:nvPr>
            <p:ph type="subTitle" idx="1"/>
          </p:nvPr>
        </p:nvSpPr>
        <p:spPr/>
        <p:txBody>
          <a:bodyPr/>
          <a:lstStyle/>
          <a:p>
            <a:r>
              <a:rPr lang="en-US" dirty="0"/>
              <a:t>Descriptive statistics</a:t>
            </a:r>
          </a:p>
        </p:txBody>
      </p:sp>
    </p:spTree>
    <p:extLst>
      <p:ext uri="{BB962C8B-B14F-4D97-AF65-F5344CB8AC3E}">
        <p14:creationId xmlns:p14="http://schemas.microsoft.com/office/powerpoint/2010/main" val="1128598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C42E80-BA68-4D74-DC3C-53540BE513DB}"/>
              </a:ext>
            </a:extLst>
          </p:cNvPr>
          <p:cNvSpPr txBox="1"/>
          <p:nvPr/>
        </p:nvSpPr>
        <p:spPr>
          <a:xfrm>
            <a:off x="274320" y="707199"/>
            <a:ext cx="11643360" cy="5078313"/>
          </a:xfrm>
          <a:prstGeom prst="rect">
            <a:avLst/>
          </a:prstGeom>
          <a:noFill/>
        </p:spPr>
        <p:txBody>
          <a:bodyPr wrap="square" rtlCol="0">
            <a:spAutoFit/>
          </a:bodyPr>
          <a:lstStyle/>
          <a:p>
            <a:r>
              <a:rPr lang="en-US" b="1" dirty="0"/>
              <a:t>3.1.2 Background for developing Cauchy distribution</a:t>
            </a:r>
          </a:p>
          <a:p>
            <a:endParaRPr lang="en-US" dirty="0"/>
          </a:p>
          <a:p>
            <a:pPr algn="just"/>
            <a:r>
              <a:rPr lang="en-US" dirty="0"/>
              <a:t>The idea of Cauchy distribution was initially developed by French mathematician and physicist Simeon Denis Poisson who observed that the distribution with density 1/π(1+x2) has some peculiar properties. French mathematician Legendre introduced the famous and widely used ‘Principle of Least Squares with the assumption of “normally distributed errors”. Poisson showed Laplace’s large sample justification of Legendre’s Least Square Theory is not valid by presenting the characteristic function of the Cauchy distribution.</a:t>
            </a:r>
          </a:p>
          <a:p>
            <a:endParaRPr lang="en-US" dirty="0"/>
          </a:p>
          <a:p>
            <a:pPr algn="just"/>
            <a:r>
              <a:rPr lang="en-US" dirty="0"/>
              <a:t>The distribution became associated with Augustin-Louis Cauchy as he responded to the criticism of </a:t>
            </a:r>
            <a:r>
              <a:rPr lang="en-US" dirty="0" err="1"/>
              <a:t>Bienayme’s</a:t>
            </a:r>
            <a:r>
              <a:rPr lang="en-US" dirty="0"/>
              <a:t> article showing Legendre’s least-squares fails to provide “the most probable results” in case of an interpolation method suggested by Cauchy as it does in case of normality of errors.</a:t>
            </a:r>
          </a:p>
          <a:p>
            <a:endParaRPr lang="en-US" dirty="0"/>
          </a:p>
          <a:p>
            <a:r>
              <a:rPr lang="en-US" b="1" dirty="0"/>
              <a:t>3.2 Probability Laws</a:t>
            </a:r>
          </a:p>
          <a:p>
            <a:endParaRPr lang="en-US" dirty="0"/>
          </a:p>
          <a:p>
            <a:pPr algn="just"/>
            <a:r>
              <a:rPr lang="en-US" dirty="0"/>
              <a:t>Cauchy distribution is a theoretical distribution of an absolutely continuous random variable. It is mostly used for those random variables which are likely to produce extreme values. The Cauchy distribution with parameters ‘µ’ and ‘σ ’ is denoted by C(µ,σ ) .</a:t>
            </a:r>
          </a:p>
          <a:p>
            <a:endParaRPr lang="en-US" dirty="0"/>
          </a:p>
        </p:txBody>
      </p:sp>
    </p:spTree>
    <p:extLst>
      <p:ext uri="{BB962C8B-B14F-4D97-AF65-F5344CB8AC3E}">
        <p14:creationId xmlns:p14="http://schemas.microsoft.com/office/powerpoint/2010/main" val="3007134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6F603-D803-CA29-83FA-14AD9F1EB75D}"/>
              </a:ext>
            </a:extLst>
          </p:cNvPr>
          <p:cNvSpPr txBox="1"/>
          <p:nvPr/>
        </p:nvSpPr>
        <p:spPr>
          <a:xfrm>
            <a:off x="478788" y="686380"/>
            <a:ext cx="11234423" cy="4524315"/>
          </a:xfrm>
          <a:prstGeom prst="rect">
            <a:avLst/>
          </a:prstGeom>
          <a:noFill/>
        </p:spPr>
        <p:txBody>
          <a:bodyPr wrap="square" rtlCol="0">
            <a:spAutoFit/>
          </a:bodyPr>
          <a:lstStyle/>
          <a:p>
            <a:r>
              <a:rPr lang="en-US" b="1" dirty="0"/>
              <a:t>3.2.1 Probability Density Function</a:t>
            </a:r>
          </a:p>
          <a:p>
            <a:endParaRPr lang="en-US" dirty="0"/>
          </a:p>
          <a:p>
            <a:r>
              <a:rPr lang="en-US" dirty="0"/>
              <a:t>The Probability Density Function (PDF) of C(µ,</a:t>
            </a:r>
            <a:r>
              <a:rPr lang="el-GR" dirty="0"/>
              <a:t>σ ) </a:t>
            </a:r>
            <a:r>
              <a:rPr lang="en-US" dirty="0"/>
              <a:t>is given by,</a:t>
            </a:r>
          </a:p>
          <a:p>
            <a:r>
              <a:rPr lang="en-US" dirty="0"/>
              <a:t>f (x) = </a:t>
            </a:r>
            <a:r>
              <a:rPr lang="pl-PL" dirty="0"/>
              <a:t>f(x) = </a:t>
            </a:r>
            <a:r>
              <a:rPr lang="el-GR" dirty="0"/>
              <a:t>f(x) = (1/π) · σ / [σ² + (x − μ)²], x ∈ ℝ</a:t>
            </a:r>
          </a:p>
          <a:p>
            <a:endParaRPr lang="el-GR" dirty="0"/>
          </a:p>
          <a:p>
            <a:endParaRPr lang="el-GR" dirty="0"/>
          </a:p>
          <a:p>
            <a:r>
              <a:rPr lang="en-US" b="1" dirty="0"/>
              <a:t>3.2.2 Cumulative Distribution Function</a:t>
            </a:r>
          </a:p>
          <a:p>
            <a:endParaRPr lang="en-US" dirty="0"/>
          </a:p>
          <a:p>
            <a:r>
              <a:rPr lang="en-US" dirty="0"/>
              <a:t>The Cumulative Distribution Function (CDF) of C(µ,</a:t>
            </a:r>
            <a:r>
              <a:rPr lang="el-GR" dirty="0"/>
              <a:t>σ ) </a:t>
            </a:r>
            <a:r>
              <a:rPr lang="en-US" dirty="0"/>
              <a:t>is given by,</a:t>
            </a:r>
          </a:p>
          <a:p>
            <a:r>
              <a:rPr lang="en-US" dirty="0"/>
              <a:t>F(x) = </a:t>
            </a:r>
            <a:r>
              <a:rPr lang="el-GR" dirty="0"/>
              <a:t>1/2 + (1/π) tan⁻¹[(x − μ)/σ], x ∈ ℝ</a:t>
            </a:r>
            <a:endParaRPr lang="en-US" dirty="0"/>
          </a:p>
          <a:p>
            <a:endParaRPr lang="en-US" dirty="0"/>
          </a:p>
          <a:p>
            <a:r>
              <a:rPr lang="en-US" dirty="0"/>
              <a:t>Here, µ ∈ Ris the location parameter</a:t>
            </a:r>
          </a:p>
          <a:p>
            <a:r>
              <a:rPr lang="en-US" dirty="0"/>
              <a:t>σ &gt; 0 is the scale parameter.</a:t>
            </a:r>
          </a:p>
          <a:p>
            <a:endParaRPr lang="en-US" dirty="0"/>
          </a:p>
          <a:p>
            <a:pPr algn="just"/>
            <a:r>
              <a:rPr lang="en-US" dirty="0"/>
              <a:t>NOTE: Here, µ and σ are not the expectation and variance of the distribution. Though, we </a:t>
            </a:r>
            <a:r>
              <a:rPr lang="en-US" dirty="0" err="1"/>
              <a:t>canthink</a:t>
            </a:r>
            <a:r>
              <a:rPr lang="en-US" dirty="0"/>
              <a:t> of a standardized Cauchy distribution by putting, µ = 0 and σ = 1.</a:t>
            </a:r>
          </a:p>
        </p:txBody>
      </p:sp>
    </p:spTree>
    <p:extLst>
      <p:ext uri="{BB962C8B-B14F-4D97-AF65-F5344CB8AC3E}">
        <p14:creationId xmlns:p14="http://schemas.microsoft.com/office/powerpoint/2010/main" val="2176688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8B62D2-B61A-76F2-F146-63A922AE34BE}"/>
              </a:ext>
            </a:extLst>
          </p:cNvPr>
          <p:cNvSpPr txBox="1"/>
          <p:nvPr/>
        </p:nvSpPr>
        <p:spPr>
          <a:xfrm>
            <a:off x="334297" y="331303"/>
            <a:ext cx="8133842" cy="923330"/>
          </a:xfrm>
          <a:prstGeom prst="rect">
            <a:avLst/>
          </a:prstGeom>
          <a:noFill/>
        </p:spPr>
        <p:txBody>
          <a:bodyPr wrap="square" rtlCol="0">
            <a:spAutoFit/>
          </a:bodyPr>
          <a:lstStyle/>
          <a:p>
            <a:r>
              <a:rPr lang="en-US" b="1" dirty="0"/>
              <a:t>3.2.3 Visualizing PDF and CDF</a:t>
            </a:r>
          </a:p>
          <a:p>
            <a:endParaRPr lang="en-US" dirty="0"/>
          </a:p>
          <a:p>
            <a:pPr algn="just"/>
            <a:r>
              <a:rPr lang="en-US" dirty="0"/>
              <a:t>• The PDF of C(µ,σ ) for different choices of µ and σ is plotted below:</a:t>
            </a:r>
          </a:p>
        </p:txBody>
      </p:sp>
      <p:pic>
        <p:nvPicPr>
          <p:cNvPr id="5" name="Picture 4">
            <a:extLst>
              <a:ext uri="{FF2B5EF4-FFF2-40B4-BE49-F238E27FC236}">
                <a16:creationId xmlns:a16="http://schemas.microsoft.com/office/drawing/2014/main" id="{FC91E35A-9895-8374-A46C-12702D7F2AAF}"/>
              </a:ext>
            </a:extLst>
          </p:cNvPr>
          <p:cNvPicPr>
            <a:picLocks noChangeAspect="1"/>
          </p:cNvPicPr>
          <p:nvPr/>
        </p:nvPicPr>
        <p:blipFill>
          <a:blip r:embed="rId2"/>
          <a:stretch>
            <a:fillRect/>
          </a:stretch>
        </p:blipFill>
        <p:spPr>
          <a:xfrm>
            <a:off x="1550504" y="1353004"/>
            <a:ext cx="9188577" cy="4477953"/>
          </a:xfrm>
          <a:prstGeom prst="rect">
            <a:avLst/>
          </a:prstGeom>
        </p:spPr>
      </p:pic>
      <p:sp>
        <p:nvSpPr>
          <p:cNvPr id="6" name="TextBox 5">
            <a:extLst>
              <a:ext uri="{FF2B5EF4-FFF2-40B4-BE49-F238E27FC236}">
                <a16:creationId xmlns:a16="http://schemas.microsoft.com/office/drawing/2014/main" id="{87D852AF-60FA-28E3-B941-70221D470A89}"/>
              </a:ext>
            </a:extLst>
          </p:cNvPr>
          <p:cNvSpPr txBox="1"/>
          <p:nvPr/>
        </p:nvSpPr>
        <p:spPr>
          <a:xfrm>
            <a:off x="3780290" y="5972882"/>
            <a:ext cx="4687849" cy="400110"/>
          </a:xfrm>
          <a:prstGeom prst="rect">
            <a:avLst/>
          </a:prstGeom>
          <a:noFill/>
        </p:spPr>
        <p:txBody>
          <a:bodyPr wrap="square" rtlCol="0">
            <a:spAutoFit/>
          </a:bodyPr>
          <a:lstStyle/>
          <a:p>
            <a:r>
              <a:rPr lang="en-US" sz="2000" b="1" dirty="0"/>
              <a:t>Figure 2: PDF of Cauchy distribution</a:t>
            </a:r>
          </a:p>
        </p:txBody>
      </p:sp>
    </p:spTree>
    <p:extLst>
      <p:ext uri="{BB962C8B-B14F-4D97-AF65-F5344CB8AC3E}">
        <p14:creationId xmlns:p14="http://schemas.microsoft.com/office/powerpoint/2010/main" val="14845110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8E941C-0AF8-703A-E123-BD356A3F91AC}"/>
              </a:ext>
            </a:extLst>
          </p:cNvPr>
          <p:cNvSpPr txBox="1"/>
          <p:nvPr/>
        </p:nvSpPr>
        <p:spPr>
          <a:xfrm>
            <a:off x="403550" y="379610"/>
            <a:ext cx="8672051" cy="369332"/>
          </a:xfrm>
          <a:prstGeom prst="rect">
            <a:avLst/>
          </a:prstGeom>
          <a:noFill/>
        </p:spPr>
        <p:txBody>
          <a:bodyPr wrap="square" rtlCol="0">
            <a:spAutoFit/>
          </a:bodyPr>
          <a:lstStyle/>
          <a:p>
            <a:r>
              <a:rPr lang="en-US"/>
              <a:t>• The CDF of C(µ,σ ) for different choices of µ and σ is plotted below:</a:t>
            </a:r>
            <a:endParaRPr lang="en-US" dirty="0"/>
          </a:p>
        </p:txBody>
      </p:sp>
      <p:pic>
        <p:nvPicPr>
          <p:cNvPr id="4" name="Picture 3">
            <a:extLst>
              <a:ext uri="{FF2B5EF4-FFF2-40B4-BE49-F238E27FC236}">
                <a16:creationId xmlns:a16="http://schemas.microsoft.com/office/drawing/2014/main" id="{A32E6EF9-A6A2-26E6-CD0C-70B5F2DBA29A}"/>
              </a:ext>
            </a:extLst>
          </p:cNvPr>
          <p:cNvPicPr>
            <a:picLocks noChangeAspect="1"/>
          </p:cNvPicPr>
          <p:nvPr/>
        </p:nvPicPr>
        <p:blipFill>
          <a:blip r:embed="rId2"/>
          <a:stretch>
            <a:fillRect/>
          </a:stretch>
        </p:blipFill>
        <p:spPr>
          <a:xfrm>
            <a:off x="1417983" y="964095"/>
            <a:ext cx="9183756" cy="4929809"/>
          </a:xfrm>
          <a:prstGeom prst="rect">
            <a:avLst/>
          </a:prstGeom>
        </p:spPr>
      </p:pic>
      <p:sp>
        <p:nvSpPr>
          <p:cNvPr id="5" name="TextBox 4">
            <a:extLst>
              <a:ext uri="{FF2B5EF4-FFF2-40B4-BE49-F238E27FC236}">
                <a16:creationId xmlns:a16="http://schemas.microsoft.com/office/drawing/2014/main" id="{2D3E19B4-D414-EC0A-8D34-323764303D0B}"/>
              </a:ext>
            </a:extLst>
          </p:cNvPr>
          <p:cNvSpPr txBox="1"/>
          <p:nvPr/>
        </p:nvSpPr>
        <p:spPr>
          <a:xfrm>
            <a:off x="4063287" y="6109057"/>
            <a:ext cx="4336026" cy="369332"/>
          </a:xfrm>
          <a:prstGeom prst="rect">
            <a:avLst/>
          </a:prstGeom>
          <a:noFill/>
        </p:spPr>
        <p:txBody>
          <a:bodyPr wrap="square" rtlCol="0">
            <a:spAutoFit/>
          </a:bodyPr>
          <a:lstStyle/>
          <a:p>
            <a:r>
              <a:rPr lang="en-US" b="1" dirty="0"/>
              <a:t>Figure 3: CDF of Cauchy distribution</a:t>
            </a:r>
          </a:p>
        </p:txBody>
      </p:sp>
    </p:spTree>
    <p:extLst>
      <p:ext uri="{BB962C8B-B14F-4D97-AF65-F5344CB8AC3E}">
        <p14:creationId xmlns:p14="http://schemas.microsoft.com/office/powerpoint/2010/main" val="36573007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52F89A-D538-3D1C-4019-CB6F7984A073}"/>
              </a:ext>
            </a:extLst>
          </p:cNvPr>
          <p:cNvSpPr txBox="1"/>
          <p:nvPr/>
        </p:nvSpPr>
        <p:spPr>
          <a:xfrm>
            <a:off x="749388" y="437322"/>
            <a:ext cx="10157151" cy="1477328"/>
          </a:xfrm>
          <a:prstGeom prst="rect">
            <a:avLst/>
          </a:prstGeom>
          <a:noFill/>
        </p:spPr>
        <p:txBody>
          <a:bodyPr wrap="square" rtlCol="0">
            <a:spAutoFit/>
          </a:bodyPr>
          <a:lstStyle/>
          <a:p>
            <a:r>
              <a:rPr lang="en-US" b="1" dirty="0"/>
              <a:t>3.3 Interesting Properties</a:t>
            </a:r>
          </a:p>
          <a:p>
            <a:endParaRPr lang="en-US" dirty="0"/>
          </a:p>
          <a:p>
            <a:r>
              <a:rPr lang="en-US" b="1" dirty="0"/>
              <a:t>3.3.1 </a:t>
            </a:r>
            <a:r>
              <a:rPr lang="en-US" b="1" dirty="0" err="1"/>
              <a:t>Natrure</a:t>
            </a:r>
            <a:r>
              <a:rPr lang="en-US" b="1" dirty="0"/>
              <a:t> of the Curve</a:t>
            </a:r>
          </a:p>
          <a:p>
            <a:pPr algn="just"/>
            <a:r>
              <a:rPr lang="en-US" dirty="0"/>
              <a:t>The values of f (x) = </a:t>
            </a:r>
            <a:r>
              <a:rPr lang="el-GR" dirty="0"/>
              <a:t>σ / {π[σ² + (x − μ)²]}, x ∈ ℝ</a:t>
            </a:r>
            <a:r>
              <a:rPr lang="en-US" dirty="0"/>
              <a:t>} are plotted against the values of x, we get a graph as shown below -</a:t>
            </a:r>
          </a:p>
        </p:txBody>
      </p:sp>
      <p:pic>
        <p:nvPicPr>
          <p:cNvPr id="4" name="Picture 3">
            <a:extLst>
              <a:ext uri="{FF2B5EF4-FFF2-40B4-BE49-F238E27FC236}">
                <a16:creationId xmlns:a16="http://schemas.microsoft.com/office/drawing/2014/main" id="{361359DD-9650-3C57-F259-08EBBCD0F5AB}"/>
              </a:ext>
            </a:extLst>
          </p:cNvPr>
          <p:cNvPicPr>
            <a:picLocks noChangeAspect="1"/>
          </p:cNvPicPr>
          <p:nvPr/>
        </p:nvPicPr>
        <p:blipFill>
          <a:blip r:embed="rId2"/>
          <a:stretch>
            <a:fillRect/>
          </a:stretch>
        </p:blipFill>
        <p:spPr>
          <a:xfrm>
            <a:off x="2305878" y="1643269"/>
            <a:ext cx="7580244" cy="4492487"/>
          </a:xfrm>
          <a:prstGeom prst="rect">
            <a:avLst/>
          </a:prstGeom>
        </p:spPr>
      </p:pic>
      <p:sp>
        <p:nvSpPr>
          <p:cNvPr id="5" name="TextBox 4">
            <a:extLst>
              <a:ext uri="{FF2B5EF4-FFF2-40B4-BE49-F238E27FC236}">
                <a16:creationId xmlns:a16="http://schemas.microsoft.com/office/drawing/2014/main" id="{CC5AE9EA-8167-0066-E74F-2E80CAE14AF0}"/>
              </a:ext>
            </a:extLst>
          </p:cNvPr>
          <p:cNvSpPr txBox="1"/>
          <p:nvPr/>
        </p:nvSpPr>
        <p:spPr>
          <a:xfrm>
            <a:off x="3629386" y="6051346"/>
            <a:ext cx="5299587" cy="369332"/>
          </a:xfrm>
          <a:prstGeom prst="rect">
            <a:avLst/>
          </a:prstGeom>
          <a:noFill/>
        </p:spPr>
        <p:txBody>
          <a:bodyPr wrap="square" rtlCol="0">
            <a:spAutoFit/>
          </a:bodyPr>
          <a:lstStyle/>
          <a:p>
            <a:r>
              <a:rPr lang="en-US" b="1" dirty="0"/>
              <a:t>Figure 4: Shape of the C(0,1) PDF</a:t>
            </a:r>
          </a:p>
        </p:txBody>
      </p:sp>
    </p:spTree>
    <p:extLst>
      <p:ext uri="{BB962C8B-B14F-4D97-AF65-F5344CB8AC3E}">
        <p14:creationId xmlns:p14="http://schemas.microsoft.com/office/powerpoint/2010/main" val="3286115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ACFFBB-8228-5735-B867-D489834BE010}"/>
              </a:ext>
            </a:extLst>
          </p:cNvPr>
          <p:cNvSpPr txBox="1"/>
          <p:nvPr/>
        </p:nvSpPr>
        <p:spPr>
          <a:xfrm>
            <a:off x="148767" y="197346"/>
            <a:ext cx="11579407" cy="6463308"/>
          </a:xfrm>
          <a:prstGeom prst="rect">
            <a:avLst/>
          </a:prstGeom>
          <a:noFill/>
        </p:spPr>
        <p:txBody>
          <a:bodyPr wrap="square" rtlCol="0">
            <a:spAutoFit/>
          </a:bodyPr>
          <a:lstStyle/>
          <a:p>
            <a:pPr algn="just"/>
            <a:r>
              <a:rPr lang="en-US" dirty="0"/>
              <a:t>From ‘Figure 4’, we observe that the graph is bell-shaped, symmetric about µ and the tails of the distribution are much thicker.</a:t>
            </a:r>
          </a:p>
          <a:p>
            <a:pPr algn="just"/>
            <a:endParaRPr lang="en-US" dirty="0"/>
          </a:p>
          <a:p>
            <a:pPr algn="just"/>
            <a:r>
              <a:rPr lang="en-US" b="1" dirty="0"/>
              <a:t>Proof of Symmetry</a:t>
            </a:r>
          </a:p>
          <a:p>
            <a:pPr algn="just"/>
            <a:endParaRPr lang="en-US" dirty="0"/>
          </a:p>
          <a:p>
            <a:pPr algn="just"/>
            <a:r>
              <a:rPr lang="en-US" dirty="0"/>
              <a:t>A continuous random variable X with PDF, f (x) is said to have a symmetric distribution about the line ‘x = a’ if,</a:t>
            </a:r>
          </a:p>
          <a:p>
            <a:pPr algn="ctr"/>
            <a:r>
              <a:rPr lang="en-US" dirty="0"/>
              <a:t>f (a − x) = f (a +x), ∀x ∈ R</a:t>
            </a:r>
          </a:p>
          <a:p>
            <a:pPr algn="just"/>
            <a:r>
              <a:rPr lang="en-US" dirty="0"/>
              <a:t>Here</a:t>
            </a:r>
            <a:r>
              <a:rPr lang="el-GR" dirty="0"/>
              <a:t> f(μ − x) = σ / {π(σ² + x²)} = f(μ + x), ∀ x ∈ ℝ </a:t>
            </a:r>
            <a:endParaRPr lang="en-US" dirty="0"/>
          </a:p>
          <a:p>
            <a:pPr algn="just"/>
            <a:r>
              <a:rPr lang="en-US" dirty="0"/>
              <a:t>Hence, C(µ,σ ) is symmetric about the line ‘x = µ’ i.e. about its location parameter.</a:t>
            </a:r>
          </a:p>
          <a:p>
            <a:pPr algn="just"/>
            <a:endParaRPr lang="en-US" dirty="0"/>
          </a:p>
          <a:p>
            <a:pPr algn="just"/>
            <a:r>
              <a:rPr lang="en-US" dirty="0"/>
              <a:t>3.3.2 Non-existence of Moments</a:t>
            </a:r>
          </a:p>
          <a:p>
            <a:pPr algn="just"/>
            <a:endParaRPr lang="en-US" dirty="0"/>
          </a:p>
          <a:p>
            <a:pPr algn="just"/>
            <a:r>
              <a:rPr lang="en-US" dirty="0"/>
              <a:t>To check the existence of </a:t>
            </a:r>
            <a:r>
              <a:rPr lang="en-US" dirty="0" err="1"/>
              <a:t>rth</a:t>
            </a:r>
            <a:r>
              <a:rPr lang="en-US" dirty="0"/>
              <a:t> order moment of C(µ,σ ) , let us first find –</a:t>
            </a:r>
          </a:p>
          <a:p>
            <a:pPr algn="just"/>
            <a:endParaRPr lang="en-US" dirty="0"/>
          </a:p>
          <a:p>
            <a:r>
              <a:rPr lang="en-US" dirty="0"/>
              <a:t>E |(X − </a:t>
            </a:r>
            <a:r>
              <a:rPr lang="el-GR" dirty="0"/>
              <a:t>μ)/σ|</a:t>
            </a:r>
            <a:r>
              <a:rPr lang="en-US" dirty="0"/>
              <a:t>ʳ</a:t>
            </a:r>
            <a:br>
              <a:rPr lang="en-US" dirty="0"/>
            </a:br>
            <a:r>
              <a:rPr lang="en-US" dirty="0"/>
              <a:t>= ∫₋∞^∞ |(x − </a:t>
            </a:r>
            <a:r>
              <a:rPr lang="el-GR" dirty="0"/>
              <a:t>μ)/σ|</a:t>
            </a:r>
            <a:r>
              <a:rPr lang="en-US" dirty="0"/>
              <a:t>ʳ · [</a:t>
            </a:r>
            <a:r>
              <a:rPr lang="el-GR" dirty="0"/>
              <a:t>σ / {π(σ² + (</a:t>
            </a:r>
            <a:r>
              <a:rPr lang="en-US" dirty="0"/>
              <a:t>x − </a:t>
            </a:r>
            <a:r>
              <a:rPr lang="el-GR" dirty="0"/>
              <a:t>μ)²)}] </a:t>
            </a:r>
            <a:r>
              <a:rPr lang="en-US" dirty="0"/>
              <a:t>dx</a:t>
            </a:r>
          </a:p>
          <a:p>
            <a:r>
              <a:rPr lang="en-US" dirty="0"/>
              <a:t>Let z = (x − </a:t>
            </a:r>
            <a:r>
              <a:rPr lang="el-GR" dirty="0"/>
              <a:t>μ)/σ, </a:t>
            </a:r>
            <a:r>
              <a:rPr lang="en-US" dirty="0"/>
              <a:t>so dx = </a:t>
            </a:r>
            <a:r>
              <a:rPr lang="el-GR" dirty="0"/>
              <a:t>σ </a:t>
            </a:r>
            <a:r>
              <a:rPr lang="en-US" dirty="0"/>
              <a:t>dz. Then,</a:t>
            </a:r>
          </a:p>
          <a:p>
            <a:r>
              <a:rPr lang="en-US" dirty="0"/>
              <a:t>= (1/</a:t>
            </a:r>
            <a:r>
              <a:rPr lang="el-GR" dirty="0"/>
              <a:t>π) ∫₋∞^∞ |</a:t>
            </a:r>
            <a:r>
              <a:rPr lang="en-US" dirty="0" err="1"/>
              <a:t>z|ʳ</a:t>
            </a:r>
            <a:r>
              <a:rPr lang="en-US" dirty="0"/>
              <a:t> / (1 + z²) </a:t>
            </a:r>
            <a:r>
              <a:rPr lang="en-US" dirty="0" err="1"/>
              <a:t>dz</a:t>
            </a:r>
            <a:endParaRPr lang="en-US" dirty="0"/>
          </a:p>
          <a:p>
            <a:r>
              <a:rPr lang="en-US" dirty="0"/>
              <a:t>Since the integrand is an even function of z,</a:t>
            </a:r>
          </a:p>
          <a:p>
            <a:r>
              <a:rPr lang="en-US" dirty="0"/>
              <a:t>= (2/</a:t>
            </a:r>
            <a:r>
              <a:rPr lang="el-GR" dirty="0"/>
              <a:t>π) ∫₀^∞ </a:t>
            </a:r>
            <a:r>
              <a:rPr lang="en-US" dirty="0" err="1"/>
              <a:t>zʳ</a:t>
            </a:r>
            <a:r>
              <a:rPr lang="en-US" dirty="0"/>
              <a:t> / (1 + z²) </a:t>
            </a:r>
            <a:r>
              <a:rPr lang="en-US" dirty="0" err="1"/>
              <a:t>dz</a:t>
            </a:r>
            <a:endParaRPr lang="en-US" dirty="0"/>
          </a:p>
          <a:p>
            <a:r>
              <a:rPr lang="en-US" dirty="0"/>
              <a:t>Now substitute u = z², so du = 2z dz. Hence,</a:t>
            </a:r>
          </a:p>
          <a:p>
            <a:r>
              <a:rPr lang="en-US" dirty="0"/>
              <a:t>= (1/</a:t>
            </a:r>
            <a:r>
              <a:rPr lang="el-GR" dirty="0"/>
              <a:t>π) ∫₀^∞ </a:t>
            </a:r>
            <a:r>
              <a:rPr lang="en-US" dirty="0"/>
              <a:t>u^((r−1)/2) / (1 + u) du</a:t>
            </a:r>
          </a:p>
          <a:p>
            <a:pPr algn="just"/>
            <a:endParaRPr lang="en-US" dirty="0"/>
          </a:p>
        </p:txBody>
      </p:sp>
    </p:spTree>
    <p:extLst>
      <p:ext uri="{BB962C8B-B14F-4D97-AF65-F5344CB8AC3E}">
        <p14:creationId xmlns:p14="http://schemas.microsoft.com/office/powerpoint/2010/main" val="25598938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F2EB7D-DC10-D381-31C3-A8D5017317B1}"/>
              </a:ext>
            </a:extLst>
          </p:cNvPr>
          <p:cNvSpPr txBox="1"/>
          <p:nvPr/>
        </p:nvSpPr>
        <p:spPr>
          <a:xfrm>
            <a:off x="446299" y="634393"/>
            <a:ext cx="11299402" cy="4801314"/>
          </a:xfrm>
          <a:prstGeom prst="rect">
            <a:avLst/>
          </a:prstGeom>
          <a:noFill/>
        </p:spPr>
        <p:txBody>
          <a:bodyPr wrap="square" rtlCol="0">
            <a:spAutoFit/>
          </a:bodyPr>
          <a:lstStyle/>
          <a:p>
            <a:r>
              <a:rPr lang="en-US" dirty="0"/>
              <a:t>which converges, if and only if, r +1 &gt; 0 and 1 − r &gt; 0, i.e. −1 &lt; r &lt; 1</a:t>
            </a:r>
          </a:p>
          <a:p>
            <a:r>
              <a:rPr lang="en-US" dirty="0"/>
              <a:t>Hence, E[∣(X−μ)/</a:t>
            </a:r>
            <a:r>
              <a:rPr lang="en-US" dirty="0" err="1"/>
              <a:t>σ∣r</a:t>
            </a:r>
            <a:r>
              <a:rPr lang="en-US" dirty="0"/>
              <a:t>] does not exist for r≥1</a:t>
            </a:r>
          </a:p>
          <a:p>
            <a:pPr algn="just"/>
            <a:r>
              <a:rPr lang="en-US" dirty="0"/>
              <a:t>As such, for Cauchy distribution the moments of order r ≥ 1 do not exist. Consequently, the MGF of Cauchy distribution does not exist.</a:t>
            </a:r>
          </a:p>
          <a:p>
            <a:pPr algn="just"/>
            <a:endParaRPr lang="en-US" dirty="0"/>
          </a:p>
          <a:p>
            <a:pPr algn="just"/>
            <a:r>
              <a:rPr lang="en-US" b="1" dirty="0"/>
              <a:t>Remark</a:t>
            </a:r>
          </a:p>
          <a:p>
            <a:pPr algn="just"/>
            <a:endParaRPr lang="en-US" dirty="0"/>
          </a:p>
          <a:p>
            <a:pPr algn="just"/>
            <a:r>
              <a:rPr lang="en-US" dirty="0"/>
              <a:t>Let us consider C(0,1) here. For some 0 &lt; k &lt; ∞,</a:t>
            </a:r>
          </a:p>
          <a:p>
            <a:pPr algn="just"/>
            <a:endParaRPr lang="en-US" dirty="0"/>
          </a:p>
          <a:p>
            <a:r>
              <a:rPr lang="en-US" dirty="0"/>
              <a:t>E(|</a:t>
            </a:r>
            <a:r>
              <a:rPr lang="en-US" dirty="0" err="1"/>
              <a:t>X|ʳ</a:t>
            </a:r>
            <a:r>
              <a:rPr lang="en-US" dirty="0"/>
              <a:t>)</a:t>
            </a:r>
          </a:p>
          <a:p>
            <a:r>
              <a:rPr lang="en-US" dirty="0"/>
              <a:t>= ∫₋∞^∞ |</a:t>
            </a:r>
            <a:r>
              <a:rPr lang="en-US" dirty="0" err="1"/>
              <a:t>x|ʳ</a:t>
            </a:r>
            <a:r>
              <a:rPr lang="en-US" dirty="0"/>
              <a:t> / {</a:t>
            </a:r>
            <a:r>
              <a:rPr lang="el-GR" dirty="0"/>
              <a:t>π(1 + </a:t>
            </a:r>
            <a:r>
              <a:rPr lang="en-US" dirty="0"/>
              <a:t>x²)} dx</a:t>
            </a:r>
          </a:p>
          <a:p>
            <a:r>
              <a:rPr lang="en-US" dirty="0"/>
              <a:t>= ∫_{|x| &lt; k} |</a:t>
            </a:r>
            <a:r>
              <a:rPr lang="en-US" dirty="0" err="1"/>
              <a:t>x|ʳ</a:t>
            </a:r>
            <a:r>
              <a:rPr lang="en-US" dirty="0"/>
              <a:t> / {</a:t>
            </a:r>
            <a:r>
              <a:rPr lang="el-GR" dirty="0"/>
              <a:t>π(1 + </a:t>
            </a:r>
            <a:r>
              <a:rPr lang="en-US" dirty="0"/>
              <a:t>x²)} dx</a:t>
            </a:r>
            <a:br>
              <a:rPr lang="en-US" dirty="0"/>
            </a:br>
            <a:r>
              <a:rPr lang="en-US" dirty="0"/>
              <a:t>  + ∫_{|x| ≥ k} |</a:t>
            </a:r>
            <a:r>
              <a:rPr lang="en-US" dirty="0" err="1"/>
              <a:t>x|ʳ</a:t>
            </a:r>
            <a:r>
              <a:rPr lang="en-US" dirty="0"/>
              <a:t> / {</a:t>
            </a:r>
            <a:r>
              <a:rPr lang="el-GR" dirty="0"/>
              <a:t>π(1 + </a:t>
            </a:r>
            <a:r>
              <a:rPr lang="en-US" dirty="0"/>
              <a:t>x²)} dx</a:t>
            </a:r>
          </a:p>
          <a:p>
            <a:r>
              <a:rPr lang="en-US" dirty="0"/>
              <a:t>= I₁ + I₂</a:t>
            </a:r>
          </a:p>
          <a:p>
            <a:pPr algn="just"/>
            <a:endParaRPr lang="en-US" dirty="0"/>
          </a:p>
          <a:p>
            <a:pPr algn="just"/>
            <a:r>
              <a:rPr lang="en-US" dirty="0"/>
              <a:t>Note that, as the tails of Cauchy are thicker the propensity of producing extreme values (|x| ≥ k) is high in this case i.e. the problem of ‘non-existence of moments’ is associated with the integral I2.</a:t>
            </a:r>
          </a:p>
        </p:txBody>
      </p:sp>
    </p:spTree>
    <p:extLst>
      <p:ext uri="{BB962C8B-B14F-4D97-AF65-F5344CB8AC3E}">
        <p14:creationId xmlns:p14="http://schemas.microsoft.com/office/powerpoint/2010/main" val="22853208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AE4401-97CD-CFC6-76ED-56C5BA581761}"/>
              </a:ext>
            </a:extLst>
          </p:cNvPr>
          <p:cNvSpPr txBox="1"/>
          <p:nvPr/>
        </p:nvSpPr>
        <p:spPr>
          <a:xfrm>
            <a:off x="357810" y="521109"/>
            <a:ext cx="11489634" cy="1477328"/>
          </a:xfrm>
          <a:prstGeom prst="rect">
            <a:avLst/>
          </a:prstGeom>
          <a:noFill/>
        </p:spPr>
        <p:txBody>
          <a:bodyPr wrap="square" rtlCol="0">
            <a:spAutoFit/>
          </a:bodyPr>
          <a:lstStyle/>
          <a:p>
            <a:pPr algn="just"/>
            <a:r>
              <a:rPr lang="en-US" dirty="0"/>
              <a:t>• </a:t>
            </a:r>
            <a:r>
              <a:rPr lang="en-US" b="1" dirty="0"/>
              <a:t>Truncated Cauchy Distribution</a:t>
            </a:r>
          </a:p>
          <a:p>
            <a:pPr algn="just"/>
            <a:endParaRPr lang="en-US" dirty="0"/>
          </a:p>
          <a:p>
            <a:pPr algn="just"/>
            <a:r>
              <a:rPr lang="en-US" dirty="0"/>
              <a:t>We can get rid of the above problem if we consider the truncated symmetric Cauchy distribution i.e. if we take the support of the distribution to be −k &lt; x &lt; k for some 0 &lt; k &lt; ∞. From (∗) we can readily observe that, E (|</a:t>
            </a:r>
            <a:r>
              <a:rPr lang="en-US" dirty="0" err="1"/>
              <a:t>X|r</a:t>
            </a:r>
            <a:r>
              <a:rPr lang="en-US" dirty="0"/>
              <a:t>) exists and converges to a finite value as I2 vanishes.</a:t>
            </a:r>
          </a:p>
        </p:txBody>
      </p:sp>
      <p:pic>
        <p:nvPicPr>
          <p:cNvPr id="4" name="Picture 3">
            <a:extLst>
              <a:ext uri="{FF2B5EF4-FFF2-40B4-BE49-F238E27FC236}">
                <a16:creationId xmlns:a16="http://schemas.microsoft.com/office/drawing/2014/main" id="{71B8A095-9477-4456-2835-3F4307C50F5B}"/>
              </a:ext>
            </a:extLst>
          </p:cNvPr>
          <p:cNvPicPr>
            <a:picLocks noChangeAspect="1"/>
          </p:cNvPicPr>
          <p:nvPr/>
        </p:nvPicPr>
        <p:blipFill>
          <a:blip r:embed="rId2"/>
          <a:stretch>
            <a:fillRect/>
          </a:stretch>
        </p:blipFill>
        <p:spPr>
          <a:xfrm>
            <a:off x="1232452" y="1998436"/>
            <a:ext cx="9753600" cy="4004799"/>
          </a:xfrm>
          <a:prstGeom prst="rect">
            <a:avLst/>
          </a:prstGeom>
        </p:spPr>
      </p:pic>
      <p:sp>
        <p:nvSpPr>
          <p:cNvPr id="5" name="TextBox 4">
            <a:extLst>
              <a:ext uri="{FF2B5EF4-FFF2-40B4-BE49-F238E27FC236}">
                <a16:creationId xmlns:a16="http://schemas.microsoft.com/office/drawing/2014/main" id="{4C3BC344-C1ED-8C79-ACD4-CC5B2CD8F017}"/>
              </a:ext>
            </a:extLst>
          </p:cNvPr>
          <p:cNvSpPr txBox="1"/>
          <p:nvPr/>
        </p:nvSpPr>
        <p:spPr>
          <a:xfrm>
            <a:off x="3628104" y="6154994"/>
            <a:ext cx="4389462" cy="369332"/>
          </a:xfrm>
          <a:prstGeom prst="rect">
            <a:avLst/>
          </a:prstGeom>
          <a:noFill/>
        </p:spPr>
        <p:txBody>
          <a:bodyPr wrap="square" rtlCol="0">
            <a:spAutoFit/>
          </a:bodyPr>
          <a:lstStyle/>
          <a:p>
            <a:r>
              <a:rPr lang="en-US" b="1" dirty="0"/>
              <a:t>Figure 5: Truncated and Standard Cauchy</a:t>
            </a:r>
          </a:p>
        </p:txBody>
      </p:sp>
    </p:spTree>
    <p:extLst>
      <p:ext uri="{BB962C8B-B14F-4D97-AF65-F5344CB8AC3E}">
        <p14:creationId xmlns:p14="http://schemas.microsoft.com/office/powerpoint/2010/main" val="295326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7E0716-AC4C-AED8-3C32-C1C23608AE6B}"/>
              </a:ext>
            </a:extLst>
          </p:cNvPr>
          <p:cNvSpPr txBox="1"/>
          <p:nvPr/>
        </p:nvSpPr>
        <p:spPr>
          <a:xfrm>
            <a:off x="0" y="0"/>
            <a:ext cx="12191999" cy="7017306"/>
          </a:xfrm>
          <a:prstGeom prst="rect">
            <a:avLst/>
          </a:prstGeom>
          <a:noFill/>
        </p:spPr>
        <p:txBody>
          <a:bodyPr wrap="square" rtlCol="0">
            <a:spAutoFit/>
          </a:bodyPr>
          <a:lstStyle/>
          <a:p>
            <a:r>
              <a:rPr lang="en-US" b="1" dirty="0"/>
              <a:t>3.3.3 Quantile Measures</a:t>
            </a:r>
          </a:p>
          <a:p>
            <a:endParaRPr lang="en-US" b="1" dirty="0"/>
          </a:p>
          <a:p>
            <a:r>
              <a:rPr lang="en-US" dirty="0"/>
              <a:t>Let </a:t>
            </a:r>
            <a:r>
              <a:rPr lang="el-GR" b="1" dirty="0"/>
              <a:t>ξ</a:t>
            </a:r>
            <a:r>
              <a:rPr lang="en-US" b="1" dirty="0"/>
              <a:t>ₚ</a:t>
            </a:r>
            <a:r>
              <a:rPr lang="en-US" dirty="0"/>
              <a:t> be the </a:t>
            </a:r>
            <a:r>
              <a:rPr lang="en-US" i="1" dirty="0"/>
              <a:t>p</a:t>
            </a:r>
            <a:r>
              <a:rPr lang="en-US" dirty="0"/>
              <a:t>-</a:t>
            </a:r>
            <a:r>
              <a:rPr lang="en-US" dirty="0" err="1"/>
              <a:t>th</a:t>
            </a:r>
            <a:r>
              <a:rPr lang="en-US" dirty="0"/>
              <a:t> quantile of the </a:t>
            </a:r>
            <a:r>
              <a:rPr lang="en-US" b="1" dirty="0"/>
              <a:t>C(</a:t>
            </a:r>
            <a:r>
              <a:rPr lang="el-GR" b="1" dirty="0"/>
              <a:t>μ, σ)</a:t>
            </a:r>
            <a:r>
              <a:rPr lang="el-GR" dirty="0"/>
              <a:t> </a:t>
            </a:r>
            <a:r>
              <a:rPr lang="en-US" dirty="0"/>
              <a:t>distribution. Then,</a:t>
            </a:r>
          </a:p>
          <a:p>
            <a:r>
              <a:rPr lang="en-US" b="1" dirty="0"/>
              <a:t>F(</a:t>
            </a:r>
            <a:r>
              <a:rPr lang="el-GR" b="1" dirty="0"/>
              <a:t>ξ</a:t>
            </a:r>
            <a:r>
              <a:rPr lang="en-US" b="1" dirty="0"/>
              <a:t>ₚ) = p</a:t>
            </a:r>
            <a:endParaRPr lang="en-US" dirty="0"/>
          </a:p>
          <a:p>
            <a:r>
              <a:rPr lang="en-US" dirty="0"/>
              <a:t>⇒ </a:t>
            </a:r>
            <a:r>
              <a:rPr lang="en-US" b="1" dirty="0"/>
              <a:t>1/2 + (1/</a:t>
            </a:r>
            <a:r>
              <a:rPr lang="el-GR" b="1" dirty="0"/>
              <a:t>π) </a:t>
            </a:r>
            <a:r>
              <a:rPr lang="en-US" b="1" dirty="0"/>
              <a:t>tan⁻¹[(</a:t>
            </a:r>
            <a:r>
              <a:rPr lang="el-GR" b="1" dirty="0"/>
              <a:t>ξ</a:t>
            </a:r>
            <a:r>
              <a:rPr lang="en-US" b="1" dirty="0"/>
              <a:t>ₚ − </a:t>
            </a:r>
            <a:r>
              <a:rPr lang="el-GR" b="1" dirty="0"/>
              <a:t>μ)/σ] = </a:t>
            </a:r>
            <a:r>
              <a:rPr lang="en-US" b="1" dirty="0"/>
              <a:t>p</a:t>
            </a:r>
            <a:endParaRPr lang="en-US" dirty="0"/>
          </a:p>
          <a:p>
            <a:r>
              <a:rPr lang="en-US" dirty="0"/>
              <a:t>⇒ </a:t>
            </a:r>
            <a:r>
              <a:rPr lang="en-US" b="1" dirty="0"/>
              <a:t>tan⁻¹[(</a:t>
            </a:r>
            <a:r>
              <a:rPr lang="el-GR" b="1" dirty="0"/>
              <a:t>ξ</a:t>
            </a:r>
            <a:r>
              <a:rPr lang="en-US" b="1" dirty="0"/>
              <a:t>ₚ − </a:t>
            </a:r>
            <a:r>
              <a:rPr lang="el-GR" b="1" dirty="0"/>
              <a:t>μ)/σ] = π(</a:t>
            </a:r>
            <a:r>
              <a:rPr lang="en-US" b="1" dirty="0"/>
              <a:t>p − 1/2)</a:t>
            </a:r>
            <a:endParaRPr lang="en-US" dirty="0"/>
          </a:p>
          <a:p>
            <a:r>
              <a:rPr lang="en-US" dirty="0"/>
              <a:t>⇒ </a:t>
            </a:r>
            <a:r>
              <a:rPr lang="en-US" b="1" dirty="0"/>
              <a:t>(</a:t>
            </a:r>
            <a:r>
              <a:rPr lang="el-GR" b="1" dirty="0"/>
              <a:t>ξ</a:t>
            </a:r>
            <a:r>
              <a:rPr lang="en-US" b="1" dirty="0"/>
              <a:t>ₚ − </a:t>
            </a:r>
            <a:r>
              <a:rPr lang="el-GR" b="1" dirty="0"/>
              <a:t>μ)/σ = </a:t>
            </a:r>
            <a:r>
              <a:rPr lang="en-US" b="1" dirty="0"/>
              <a:t>tan[</a:t>
            </a:r>
            <a:r>
              <a:rPr lang="el-GR" b="1" dirty="0"/>
              <a:t>π(</a:t>
            </a:r>
            <a:r>
              <a:rPr lang="en-US" b="1" dirty="0"/>
              <a:t>p − 1/2)]</a:t>
            </a:r>
            <a:endParaRPr lang="en-US" dirty="0"/>
          </a:p>
          <a:p>
            <a:r>
              <a:rPr lang="en-US" dirty="0"/>
              <a:t>⇒ </a:t>
            </a:r>
            <a:r>
              <a:rPr lang="el-GR" b="1" dirty="0"/>
              <a:t>ξ</a:t>
            </a:r>
            <a:r>
              <a:rPr lang="en-US" b="1" dirty="0"/>
              <a:t>ₚ = </a:t>
            </a:r>
            <a:r>
              <a:rPr lang="el-GR" b="1" dirty="0"/>
              <a:t>μ + σ </a:t>
            </a:r>
            <a:r>
              <a:rPr lang="en-US" b="1" dirty="0"/>
              <a:t>tan[</a:t>
            </a:r>
            <a:r>
              <a:rPr lang="el-GR" b="1" dirty="0"/>
              <a:t>π(</a:t>
            </a:r>
            <a:r>
              <a:rPr lang="en-US" b="1" dirty="0"/>
              <a:t>p − 1/2)]</a:t>
            </a:r>
            <a:endParaRPr lang="en-US" dirty="0"/>
          </a:p>
          <a:p>
            <a:endParaRPr lang="en-US" dirty="0"/>
          </a:p>
          <a:p>
            <a:r>
              <a:rPr lang="en-US" dirty="0"/>
              <a:t>From </a:t>
            </a:r>
            <a:r>
              <a:rPr lang="en-US" b="1" dirty="0"/>
              <a:t>(</a:t>
            </a:r>
            <a:r>
              <a:rPr lang="en-US" dirty="0"/>
              <a:t>****):</a:t>
            </a:r>
          </a:p>
          <a:p>
            <a:r>
              <a:rPr lang="en-US" dirty="0"/>
              <a:t>For </a:t>
            </a:r>
            <a:r>
              <a:rPr lang="en-US" b="1" dirty="0"/>
              <a:t>p = 1/2</a:t>
            </a:r>
            <a:r>
              <a:rPr lang="en-US" dirty="0"/>
              <a:t>, the </a:t>
            </a:r>
            <a:r>
              <a:rPr lang="en-US" b="1" dirty="0"/>
              <a:t>Median = </a:t>
            </a:r>
            <a:r>
              <a:rPr lang="el-GR" b="1" dirty="0"/>
              <a:t>ξ₁⁄₂ = μ</a:t>
            </a:r>
            <a:endParaRPr lang="el-GR" dirty="0"/>
          </a:p>
          <a:p>
            <a:r>
              <a:rPr lang="en-US" dirty="0"/>
              <a:t>For </a:t>
            </a:r>
            <a:r>
              <a:rPr lang="en-US" b="1" dirty="0"/>
              <a:t>p = 1/4</a:t>
            </a:r>
            <a:r>
              <a:rPr lang="en-US" dirty="0"/>
              <a:t>, the first quartile is </a:t>
            </a:r>
            <a:r>
              <a:rPr lang="en-US" b="1" dirty="0"/>
              <a:t>Q₁ = </a:t>
            </a:r>
            <a:r>
              <a:rPr lang="el-GR" b="1" dirty="0"/>
              <a:t>ξ₁⁄₄ = μ − σ</a:t>
            </a:r>
            <a:endParaRPr lang="el-GR" dirty="0"/>
          </a:p>
          <a:p>
            <a:r>
              <a:rPr lang="en-US" dirty="0"/>
              <a:t>From symmetry, </a:t>
            </a:r>
            <a:r>
              <a:rPr lang="en-US" b="1" dirty="0"/>
              <a:t>Q₃ = </a:t>
            </a:r>
            <a:r>
              <a:rPr lang="el-GR" b="1" dirty="0"/>
              <a:t>μ + σ</a:t>
            </a:r>
            <a:endParaRPr lang="el-GR" dirty="0"/>
          </a:p>
          <a:p>
            <a:r>
              <a:rPr lang="en-US" dirty="0"/>
              <a:t>Hence, the </a:t>
            </a:r>
            <a:r>
              <a:rPr lang="en-US" b="1" dirty="0"/>
              <a:t>quartile deviation</a:t>
            </a:r>
            <a:r>
              <a:rPr lang="en-US" dirty="0"/>
              <a:t> is </a:t>
            </a:r>
            <a:r>
              <a:rPr lang="en-US" b="1" dirty="0"/>
              <a:t>(Q₃ − Q₁) / 2 = </a:t>
            </a:r>
            <a:r>
              <a:rPr lang="el-GR" b="1" dirty="0"/>
              <a:t>σ</a:t>
            </a:r>
            <a:endParaRPr lang="en-US" b="1" dirty="0"/>
          </a:p>
          <a:p>
            <a:endParaRPr lang="en-US" b="1" dirty="0"/>
          </a:p>
          <a:p>
            <a:r>
              <a:rPr lang="en-US" b="1" dirty="0"/>
              <a:t>3.3.4 Mode</a:t>
            </a:r>
            <a:endParaRPr lang="en-US" dirty="0"/>
          </a:p>
          <a:p>
            <a:pPr algn="just"/>
            <a:r>
              <a:rPr lang="en-US" dirty="0"/>
              <a:t>From ‘Figure 4’, we can see that the Cauchy distribution is unimodal and the mode is at x = µ. The mathematical justification is as follows:</a:t>
            </a:r>
          </a:p>
          <a:p>
            <a:pPr algn="just"/>
            <a:endParaRPr lang="en-US" dirty="0"/>
          </a:p>
          <a:p>
            <a:r>
              <a:rPr lang="en-US" b="1" dirty="0"/>
              <a:t>f(x) = σ / {π[σ² + (x − μ)²]}</a:t>
            </a:r>
            <a:endParaRPr lang="en-US" dirty="0"/>
          </a:p>
          <a:p>
            <a:r>
              <a:rPr lang="en-US" b="1" dirty="0"/>
              <a:t>f′(x) = − 2(x − μ) / [σ² + (x − μ)²] · f(x)</a:t>
            </a:r>
            <a:endParaRPr lang="en-US" dirty="0"/>
          </a:p>
          <a:p>
            <a:pPr algn="just"/>
            <a:r>
              <a:rPr lang="en-US" dirty="0"/>
              <a:t>Now, since </a:t>
            </a:r>
            <a:r>
              <a:rPr lang="en-US" b="1" dirty="0"/>
              <a:t>f(x) &gt; 0</a:t>
            </a:r>
            <a:r>
              <a:rPr lang="en-US" dirty="0"/>
              <a:t> for all </a:t>
            </a:r>
            <a:r>
              <a:rPr lang="en-US" i="1" dirty="0"/>
              <a:t>x</a:t>
            </a:r>
            <a:r>
              <a:rPr lang="en-US" dirty="0"/>
              <a:t>, </a:t>
            </a:r>
            <a:r>
              <a:rPr lang="en-US" b="1" dirty="0"/>
              <a:t>f′(x) ≷ 0 according as x ≶ μ</a:t>
            </a:r>
            <a:endParaRPr lang="en-US" dirty="0"/>
          </a:p>
          <a:p>
            <a:r>
              <a:rPr lang="en-US" dirty="0"/>
              <a:t>Hence, the function increases for </a:t>
            </a:r>
            <a:r>
              <a:rPr lang="en-US" i="1" dirty="0"/>
              <a:t>x &lt; μ</a:t>
            </a:r>
            <a:r>
              <a:rPr lang="en-US" dirty="0"/>
              <a:t> and decreases for </a:t>
            </a:r>
            <a:r>
              <a:rPr lang="en-US" i="1" dirty="0"/>
              <a:t>x &gt; μ</a:t>
            </a:r>
            <a:r>
              <a:rPr lang="en-US" dirty="0"/>
              <a:t>. Therefore, the </a:t>
            </a:r>
            <a:r>
              <a:rPr lang="en-US" b="1" dirty="0"/>
              <a:t>mode of the distribution</a:t>
            </a:r>
            <a:r>
              <a:rPr lang="en-US" dirty="0"/>
              <a:t> is at </a:t>
            </a:r>
            <a:r>
              <a:rPr lang="en-US" b="1" dirty="0"/>
              <a:t>x = μ </a:t>
            </a:r>
            <a:r>
              <a:rPr lang="en-US" dirty="0"/>
              <a:t>and the </a:t>
            </a:r>
            <a:r>
              <a:rPr lang="en-US" b="1" dirty="0"/>
              <a:t>modal value</a:t>
            </a:r>
            <a:r>
              <a:rPr lang="en-US" dirty="0"/>
              <a:t> is </a:t>
            </a:r>
            <a:r>
              <a:rPr lang="en-US" b="1" dirty="0"/>
              <a:t>f(μ) = 1 / (πσ)</a:t>
            </a:r>
            <a:endParaRPr lang="en-US" dirty="0"/>
          </a:p>
          <a:p>
            <a:pPr algn="just"/>
            <a:endParaRPr lang="en-US" dirty="0"/>
          </a:p>
        </p:txBody>
      </p:sp>
    </p:spTree>
    <p:extLst>
      <p:ext uri="{BB962C8B-B14F-4D97-AF65-F5344CB8AC3E}">
        <p14:creationId xmlns:p14="http://schemas.microsoft.com/office/powerpoint/2010/main" val="22658214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A7A591-1CA5-79D9-C49C-0EB334CD1C62}"/>
              </a:ext>
            </a:extLst>
          </p:cNvPr>
          <p:cNvSpPr txBox="1"/>
          <p:nvPr/>
        </p:nvSpPr>
        <p:spPr>
          <a:xfrm>
            <a:off x="344556" y="573263"/>
            <a:ext cx="11502887" cy="5078313"/>
          </a:xfrm>
          <a:prstGeom prst="rect">
            <a:avLst/>
          </a:prstGeom>
          <a:noFill/>
        </p:spPr>
        <p:txBody>
          <a:bodyPr wrap="square" rtlCol="0">
            <a:spAutoFit/>
          </a:bodyPr>
          <a:lstStyle/>
          <a:p>
            <a:pPr algn="just"/>
            <a:r>
              <a:rPr lang="en-US" b="1" dirty="0"/>
              <a:t>3.3.5 Points of Inflection</a:t>
            </a:r>
          </a:p>
          <a:p>
            <a:pPr algn="just"/>
            <a:endParaRPr lang="en-US" dirty="0"/>
          </a:p>
          <a:p>
            <a:pPr algn="just"/>
            <a:r>
              <a:rPr lang="en-US" b="1" dirty="0"/>
              <a:t>Definition</a:t>
            </a:r>
            <a:r>
              <a:rPr lang="en-US" dirty="0"/>
              <a:t>: The point on a curve where it changes from concavity to convexity or vice-versa is called a point of inflection.</a:t>
            </a:r>
          </a:p>
          <a:p>
            <a:pPr algn="just"/>
            <a:endParaRPr lang="en-US" dirty="0"/>
          </a:p>
          <a:p>
            <a:pPr algn="just"/>
            <a:r>
              <a:rPr lang="en-US" dirty="0"/>
              <a:t>In other words, at the points of inflection, the rate of change of slope of that curve changes. Now,</a:t>
            </a:r>
          </a:p>
          <a:p>
            <a:pPr algn="just"/>
            <a:endParaRPr lang="en-US" dirty="0"/>
          </a:p>
          <a:p>
            <a:r>
              <a:rPr lang="en-US" dirty="0"/>
              <a:t>The second derivative of the pdf is</a:t>
            </a:r>
          </a:p>
          <a:p>
            <a:r>
              <a:rPr lang="en-US" dirty="0"/>
              <a:t>f″(x) = [3(x − </a:t>
            </a:r>
            <a:r>
              <a:rPr lang="el-GR" dirty="0"/>
              <a:t>μ)² − σ²] / [σ² + (</a:t>
            </a:r>
            <a:r>
              <a:rPr lang="en-US" dirty="0"/>
              <a:t>x − </a:t>
            </a:r>
            <a:r>
              <a:rPr lang="el-GR" dirty="0"/>
              <a:t>μ)²]² · </a:t>
            </a:r>
            <a:r>
              <a:rPr lang="en-US" dirty="0"/>
              <a:t>f(x)</a:t>
            </a:r>
          </a:p>
          <a:p>
            <a:r>
              <a:rPr lang="en-US" dirty="0"/>
              <a:t>Since f(x) &gt; 0 for all </a:t>
            </a:r>
            <a:r>
              <a:rPr lang="en-US" i="1" dirty="0"/>
              <a:t>x</a:t>
            </a:r>
            <a:r>
              <a:rPr lang="en-US" dirty="0"/>
              <a:t>, the sign of f″(x) depends on</a:t>
            </a:r>
            <a:br>
              <a:rPr lang="en-US" dirty="0"/>
            </a:br>
            <a:r>
              <a:rPr lang="en-US" dirty="0"/>
              <a:t>3(x − </a:t>
            </a:r>
            <a:r>
              <a:rPr lang="el-GR" dirty="0"/>
              <a:t>μ)² − σ².</a:t>
            </a:r>
          </a:p>
          <a:p>
            <a:r>
              <a:rPr lang="en-US" dirty="0"/>
              <a:t>Hence,</a:t>
            </a:r>
          </a:p>
          <a:p>
            <a:r>
              <a:rPr lang="en-US" dirty="0"/>
              <a:t>f″(x)</a:t>
            </a:r>
          </a:p>
          <a:p>
            <a:r>
              <a:rPr lang="en-US" dirty="0"/>
              <a:t>&gt; 0, if x &lt; </a:t>
            </a:r>
            <a:r>
              <a:rPr lang="el-GR" dirty="0"/>
              <a:t>μ − σ/√3</a:t>
            </a:r>
          </a:p>
          <a:p>
            <a:r>
              <a:rPr lang="el-GR" dirty="0"/>
              <a:t>&lt; 0, </a:t>
            </a:r>
            <a:r>
              <a:rPr lang="en-US" dirty="0"/>
              <a:t>if </a:t>
            </a:r>
            <a:r>
              <a:rPr lang="el-GR" dirty="0"/>
              <a:t>μ − σ/√3 ≤ </a:t>
            </a:r>
            <a:r>
              <a:rPr lang="en-US" dirty="0"/>
              <a:t>x ≤ </a:t>
            </a:r>
            <a:r>
              <a:rPr lang="el-GR" dirty="0"/>
              <a:t>μ + σ/√3</a:t>
            </a:r>
          </a:p>
          <a:p>
            <a:r>
              <a:rPr lang="el-GR" dirty="0"/>
              <a:t>&gt; 0, </a:t>
            </a:r>
            <a:r>
              <a:rPr lang="en-US" dirty="0"/>
              <a:t>if x &gt; </a:t>
            </a:r>
            <a:r>
              <a:rPr lang="el-GR" dirty="0"/>
              <a:t>μ + σ/√3</a:t>
            </a:r>
          </a:p>
          <a:p>
            <a:pPr algn="just"/>
            <a:endParaRPr lang="en-US" dirty="0"/>
          </a:p>
          <a:p>
            <a:r>
              <a:rPr lang="en-US" dirty="0"/>
              <a:t>Hence, the points of inflection of the Cauchy distribution are ( μ − σ/√3 , 3√3 / (4πσ) ) and ( μ + σ/√3 , 3√3 / (4πσ) )</a:t>
            </a:r>
          </a:p>
          <a:p>
            <a:pPr algn="just"/>
            <a:endParaRPr lang="en-US" dirty="0"/>
          </a:p>
        </p:txBody>
      </p:sp>
    </p:spTree>
    <p:extLst>
      <p:ext uri="{BB962C8B-B14F-4D97-AF65-F5344CB8AC3E}">
        <p14:creationId xmlns:p14="http://schemas.microsoft.com/office/powerpoint/2010/main" val="1962198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179F209-B60C-D6F8-3F53-955C694E15C9}"/>
              </a:ext>
            </a:extLst>
          </p:cNvPr>
          <p:cNvSpPr txBox="1"/>
          <p:nvPr/>
        </p:nvSpPr>
        <p:spPr>
          <a:xfrm>
            <a:off x="3628103" y="1238865"/>
            <a:ext cx="5201265" cy="2123658"/>
          </a:xfrm>
          <a:prstGeom prst="rect">
            <a:avLst/>
          </a:prstGeom>
          <a:noFill/>
        </p:spPr>
        <p:txBody>
          <a:bodyPr wrap="square" rtlCol="0">
            <a:spAutoFit/>
          </a:bodyPr>
          <a:lstStyle/>
          <a:p>
            <a:r>
              <a:rPr lang="en-US" sz="2800" b="1" dirty="0"/>
              <a:t>Name</a:t>
            </a:r>
            <a:r>
              <a:rPr lang="en-US" sz="2800" dirty="0"/>
              <a:t>: </a:t>
            </a:r>
            <a:r>
              <a:rPr lang="en-US" sz="2800" dirty="0" err="1"/>
              <a:t>Mst</a:t>
            </a:r>
            <a:r>
              <a:rPr lang="en-US" sz="2800" dirty="0"/>
              <a:t>. Saima Jahan</a:t>
            </a:r>
          </a:p>
          <a:p>
            <a:r>
              <a:rPr lang="en-US" sz="2800" b="1" dirty="0"/>
              <a:t>Registration No</a:t>
            </a:r>
            <a:r>
              <a:rPr lang="en-US" sz="2800" dirty="0"/>
              <a:t>.: 19236134588</a:t>
            </a:r>
          </a:p>
          <a:p>
            <a:r>
              <a:rPr lang="en-US" sz="2800" b="1" dirty="0"/>
              <a:t>Department</a:t>
            </a:r>
            <a:r>
              <a:rPr lang="en-US" sz="2800" dirty="0"/>
              <a:t>: Statistics</a:t>
            </a:r>
          </a:p>
          <a:p>
            <a:r>
              <a:rPr lang="en-US" sz="2800" b="1" dirty="0"/>
              <a:t>Session</a:t>
            </a:r>
            <a:r>
              <a:rPr lang="en-US" sz="2800" dirty="0"/>
              <a:t>: 2019 – 20</a:t>
            </a:r>
          </a:p>
          <a:p>
            <a:r>
              <a:rPr lang="en-US" sz="2000" dirty="0"/>
              <a:t>Self Practice Project</a:t>
            </a:r>
            <a:endParaRPr lang="en-US" sz="1400" dirty="0"/>
          </a:p>
        </p:txBody>
      </p:sp>
      <p:sp>
        <p:nvSpPr>
          <p:cNvPr id="6" name="TextBox 5">
            <a:extLst>
              <a:ext uri="{FF2B5EF4-FFF2-40B4-BE49-F238E27FC236}">
                <a16:creationId xmlns:a16="http://schemas.microsoft.com/office/drawing/2014/main" id="{EEB47D59-83F7-86E9-9FE7-C9B9D26D11C3}"/>
              </a:ext>
            </a:extLst>
          </p:cNvPr>
          <p:cNvSpPr txBox="1"/>
          <p:nvPr/>
        </p:nvSpPr>
        <p:spPr>
          <a:xfrm>
            <a:off x="2054087" y="3923115"/>
            <a:ext cx="8892209" cy="1261884"/>
          </a:xfrm>
          <a:prstGeom prst="rect">
            <a:avLst/>
          </a:prstGeom>
          <a:noFill/>
        </p:spPr>
        <p:txBody>
          <a:bodyPr wrap="square" rtlCol="0">
            <a:spAutoFit/>
          </a:bodyPr>
          <a:lstStyle/>
          <a:p>
            <a:r>
              <a:rPr lang="en-US" sz="2000" b="1" dirty="0"/>
              <a:t>Declaration</a:t>
            </a:r>
          </a:p>
          <a:p>
            <a:endParaRPr lang="en-US" sz="2000" b="1" dirty="0"/>
          </a:p>
          <a:p>
            <a:r>
              <a:rPr lang="en-US" dirty="0"/>
              <a:t>I affirm that I have identified all my sources and that no part of my dissertation paper uses</a:t>
            </a:r>
          </a:p>
          <a:p>
            <a:r>
              <a:rPr lang="en-US" dirty="0"/>
              <a:t>unacknowledged materials and it is a practice project and can be done by others too.</a:t>
            </a:r>
          </a:p>
        </p:txBody>
      </p:sp>
    </p:spTree>
    <p:extLst>
      <p:ext uri="{BB962C8B-B14F-4D97-AF65-F5344CB8AC3E}">
        <p14:creationId xmlns:p14="http://schemas.microsoft.com/office/powerpoint/2010/main" val="6960253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E571ED-9278-E97B-BC1D-FC32BD80E95E}"/>
              </a:ext>
            </a:extLst>
          </p:cNvPr>
          <p:cNvPicPr>
            <a:picLocks noChangeAspect="1"/>
          </p:cNvPicPr>
          <p:nvPr/>
        </p:nvPicPr>
        <p:blipFill>
          <a:blip r:embed="rId2"/>
          <a:stretch>
            <a:fillRect/>
          </a:stretch>
        </p:blipFill>
        <p:spPr>
          <a:xfrm>
            <a:off x="1750944" y="463827"/>
            <a:ext cx="8466483" cy="4055165"/>
          </a:xfrm>
          <a:prstGeom prst="rect">
            <a:avLst/>
          </a:prstGeom>
        </p:spPr>
      </p:pic>
      <p:sp>
        <p:nvSpPr>
          <p:cNvPr id="4" name="TextBox 3">
            <a:extLst>
              <a:ext uri="{FF2B5EF4-FFF2-40B4-BE49-F238E27FC236}">
                <a16:creationId xmlns:a16="http://schemas.microsoft.com/office/drawing/2014/main" id="{F6B60375-DAE7-FED0-E89D-39C5D50C4F17}"/>
              </a:ext>
            </a:extLst>
          </p:cNvPr>
          <p:cNvSpPr txBox="1"/>
          <p:nvPr/>
        </p:nvSpPr>
        <p:spPr>
          <a:xfrm>
            <a:off x="2727811" y="4518992"/>
            <a:ext cx="5515897" cy="369332"/>
          </a:xfrm>
          <a:prstGeom prst="rect">
            <a:avLst/>
          </a:prstGeom>
          <a:noFill/>
        </p:spPr>
        <p:txBody>
          <a:bodyPr wrap="square" rtlCol="0">
            <a:spAutoFit/>
          </a:bodyPr>
          <a:lstStyle/>
          <a:p>
            <a:r>
              <a:rPr lang="en-US" b="1" dirty="0"/>
              <a:t>Figure 6: Points of Inflection of Standard Cauchy</a:t>
            </a:r>
          </a:p>
        </p:txBody>
      </p:sp>
      <p:sp>
        <p:nvSpPr>
          <p:cNvPr id="5" name="TextBox 4">
            <a:extLst>
              <a:ext uri="{FF2B5EF4-FFF2-40B4-BE49-F238E27FC236}">
                <a16:creationId xmlns:a16="http://schemas.microsoft.com/office/drawing/2014/main" id="{B45F8047-20D2-D323-EBB7-94D313A76C83}"/>
              </a:ext>
            </a:extLst>
          </p:cNvPr>
          <p:cNvSpPr txBox="1"/>
          <p:nvPr/>
        </p:nvSpPr>
        <p:spPr>
          <a:xfrm>
            <a:off x="503583" y="5182463"/>
            <a:ext cx="11251095" cy="646331"/>
          </a:xfrm>
          <a:prstGeom prst="rect">
            <a:avLst/>
          </a:prstGeom>
          <a:noFill/>
        </p:spPr>
        <p:txBody>
          <a:bodyPr wrap="square" rtlCol="0">
            <a:spAutoFit/>
          </a:bodyPr>
          <a:lstStyle/>
          <a:p>
            <a:pPr algn="just"/>
            <a:r>
              <a:rPr lang="en-US" dirty="0"/>
              <a:t>For C(0,1) the points of inflection are (-0.577, 0.239) and (0.577, 0.239) i.e. at these points the curve changes from concavity to convexity and vice-versa.</a:t>
            </a:r>
          </a:p>
        </p:txBody>
      </p:sp>
    </p:spTree>
    <p:extLst>
      <p:ext uri="{BB962C8B-B14F-4D97-AF65-F5344CB8AC3E}">
        <p14:creationId xmlns:p14="http://schemas.microsoft.com/office/powerpoint/2010/main" val="11631230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608394-6961-C3F4-8E0B-31FEE4A3653F}"/>
              </a:ext>
            </a:extLst>
          </p:cNvPr>
          <p:cNvSpPr txBox="1"/>
          <p:nvPr/>
        </p:nvSpPr>
        <p:spPr>
          <a:xfrm>
            <a:off x="370633" y="481780"/>
            <a:ext cx="11278028" cy="5355312"/>
          </a:xfrm>
          <a:prstGeom prst="rect">
            <a:avLst/>
          </a:prstGeom>
          <a:noFill/>
        </p:spPr>
        <p:txBody>
          <a:bodyPr wrap="square" rtlCol="0">
            <a:spAutoFit/>
          </a:bodyPr>
          <a:lstStyle/>
          <a:p>
            <a:r>
              <a:rPr lang="en-US" b="1" dirty="0"/>
              <a:t>3.4 Sampling Properties</a:t>
            </a:r>
          </a:p>
          <a:p>
            <a:r>
              <a:rPr lang="pl-PL" dirty="0"/>
              <a:t>• X ∼C(0,1) =⇒ X1 ∼C(0,1)</a:t>
            </a:r>
            <a:endParaRPr lang="en-US" dirty="0"/>
          </a:p>
          <a:p>
            <a:endParaRPr lang="en-US" dirty="0"/>
          </a:p>
          <a:p>
            <a:r>
              <a:rPr lang="en-US" b="1" dirty="0"/>
              <a:t>Proof</a:t>
            </a:r>
          </a:p>
          <a:p>
            <a:r>
              <a:rPr lang="en-US" dirty="0"/>
              <a:t>Let g(·) be the PDF of Y = 1/X.</a:t>
            </a:r>
          </a:p>
          <a:p>
            <a:r>
              <a:rPr lang="en-US" dirty="0"/>
              <a:t>The Jacobian of the transformation is</a:t>
            </a:r>
          </a:p>
          <a:p>
            <a:r>
              <a:rPr lang="en-US" dirty="0"/>
              <a:t>|dx/</a:t>
            </a:r>
            <a:r>
              <a:rPr lang="en-US" dirty="0" err="1"/>
              <a:t>dy</a:t>
            </a:r>
            <a:r>
              <a:rPr lang="en-US" dirty="0"/>
              <a:t>| = 1 / y², with y ∈ ℝ.</a:t>
            </a:r>
          </a:p>
          <a:p>
            <a:r>
              <a:rPr lang="en-US" dirty="0"/>
              <a:t>Then, the PDF of Y is given by</a:t>
            </a:r>
          </a:p>
          <a:p>
            <a:r>
              <a:rPr lang="en-US" dirty="0"/>
              <a:t>g(y) = f(1/y) · |dx/</a:t>
            </a:r>
            <a:r>
              <a:rPr lang="en-US" dirty="0" err="1"/>
              <a:t>dy</a:t>
            </a:r>
            <a:r>
              <a:rPr lang="en-US" dirty="0"/>
              <a:t>|, y ∈ ℝ,</a:t>
            </a:r>
            <a:br>
              <a:rPr lang="en-US" dirty="0"/>
            </a:br>
            <a:r>
              <a:rPr lang="en-US" dirty="0"/>
              <a:t>where f(·) is the PDF of X.</a:t>
            </a:r>
          </a:p>
          <a:p>
            <a:r>
              <a:rPr lang="en-US" dirty="0"/>
              <a:t>Therefore,</a:t>
            </a:r>
          </a:p>
          <a:p>
            <a:r>
              <a:rPr lang="en-US" dirty="0"/>
              <a:t>g(y) = (1 / </a:t>
            </a:r>
            <a:r>
              <a:rPr lang="el-GR" dirty="0"/>
              <a:t>π) · 1 / (1 + 1/</a:t>
            </a:r>
            <a:r>
              <a:rPr lang="en-US" dirty="0"/>
              <a:t>y²) · 1 / y², y ∈ ℝ</a:t>
            </a:r>
          </a:p>
          <a:p>
            <a:r>
              <a:rPr lang="en-US" dirty="0"/>
              <a:t>= 1 / {</a:t>
            </a:r>
            <a:r>
              <a:rPr lang="el-GR" dirty="0"/>
              <a:t>π(1 + </a:t>
            </a:r>
            <a:r>
              <a:rPr lang="en-US" dirty="0"/>
              <a:t>y²)}, y ∈ ℝ</a:t>
            </a:r>
          </a:p>
          <a:p>
            <a:endParaRPr lang="en-US" dirty="0"/>
          </a:p>
          <a:p>
            <a:r>
              <a:rPr lang="en-US" dirty="0"/>
              <a:t>Hence, if X is a random variable having a C(0,1) distribution then X1 also have the identical</a:t>
            </a:r>
          </a:p>
          <a:p>
            <a:r>
              <a:rPr lang="en-US" dirty="0"/>
              <a:t>distribution.</a:t>
            </a:r>
          </a:p>
          <a:p>
            <a:endParaRPr lang="en-US" dirty="0"/>
          </a:p>
          <a:p>
            <a:r>
              <a:rPr lang="en-US" dirty="0"/>
              <a:t>The above property is visualized below:</a:t>
            </a:r>
          </a:p>
          <a:p>
            <a:endParaRPr lang="en-US" dirty="0"/>
          </a:p>
        </p:txBody>
      </p:sp>
    </p:spTree>
    <p:extLst>
      <p:ext uri="{BB962C8B-B14F-4D97-AF65-F5344CB8AC3E}">
        <p14:creationId xmlns:p14="http://schemas.microsoft.com/office/powerpoint/2010/main" val="29204009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DB7728-5827-F94A-FB91-3972644AF6BC}"/>
              </a:ext>
            </a:extLst>
          </p:cNvPr>
          <p:cNvPicPr>
            <a:picLocks noChangeAspect="1"/>
          </p:cNvPicPr>
          <p:nvPr/>
        </p:nvPicPr>
        <p:blipFill>
          <a:blip r:embed="rId2"/>
          <a:stretch>
            <a:fillRect/>
          </a:stretch>
        </p:blipFill>
        <p:spPr>
          <a:xfrm>
            <a:off x="1219200" y="0"/>
            <a:ext cx="9939130" cy="5128591"/>
          </a:xfrm>
          <a:prstGeom prst="rect">
            <a:avLst/>
          </a:prstGeom>
        </p:spPr>
      </p:pic>
      <p:sp>
        <p:nvSpPr>
          <p:cNvPr id="4" name="TextBox 3">
            <a:extLst>
              <a:ext uri="{FF2B5EF4-FFF2-40B4-BE49-F238E27FC236}">
                <a16:creationId xmlns:a16="http://schemas.microsoft.com/office/drawing/2014/main" id="{DB1C90C7-FDA7-2816-1236-63AE453B0302}"/>
              </a:ext>
            </a:extLst>
          </p:cNvPr>
          <p:cNvSpPr txBox="1"/>
          <p:nvPr/>
        </p:nvSpPr>
        <p:spPr>
          <a:xfrm>
            <a:off x="3913239" y="5584723"/>
            <a:ext cx="4670322" cy="369332"/>
          </a:xfrm>
          <a:prstGeom prst="rect">
            <a:avLst/>
          </a:prstGeom>
          <a:noFill/>
        </p:spPr>
        <p:txBody>
          <a:bodyPr wrap="square" rtlCol="0">
            <a:spAutoFit/>
          </a:bodyPr>
          <a:lstStyle/>
          <a:p>
            <a:r>
              <a:rPr lang="en-US" b="1" dirty="0"/>
              <a:t>Figure 7: X and X1 are Identically Distributed</a:t>
            </a:r>
          </a:p>
        </p:txBody>
      </p:sp>
    </p:spTree>
    <p:extLst>
      <p:ext uri="{BB962C8B-B14F-4D97-AF65-F5344CB8AC3E}">
        <p14:creationId xmlns:p14="http://schemas.microsoft.com/office/powerpoint/2010/main" val="25252235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9611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FC481A1-9895-BDA1-0C0A-9D0CA285C880}"/>
              </a:ext>
            </a:extLst>
          </p:cNvPr>
          <p:cNvSpPr txBox="1"/>
          <p:nvPr/>
        </p:nvSpPr>
        <p:spPr>
          <a:xfrm>
            <a:off x="347763" y="43458"/>
            <a:ext cx="5125386" cy="6771084"/>
          </a:xfrm>
          <a:prstGeom prst="rect">
            <a:avLst/>
          </a:prstGeom>
          <a:noFill/>
        </p:spPr>
        <p:txBody>
          <a:bodyPr wrap="square" rtlCol="0">
            <a:spAutoFit/>
          </a:bodyPr>
          <a:lstStyle/>
          <a:p>
            <a:r>
              <a:rPr lang="en-US" sz="2000" b="1" dirty="0"/>
              <a:t>Contents</a:t>
            </a:r>
          </a:p>
          <a:p>
            <a:endParaRPr lang="en-US" dirty="0"/>
          </a:p>
          <a:p>
            <a:r>
              <a:rPr lang="en-US" dirty="0"/>
              <a:t>Introduction </a:t>
            </a:r>
          </a:p>
          <a:p>
            <a:endParaRPr lang="en-US" dirty="0"/>
          </a:p>
          <a:p>
            <a:r>
              <a:rPr lang="en-US" dirty="0"/>
              <a:t>1 Research Idea </a:t>
            </a:r>
          </a:p>
          <a:p>
            <a:endParaRPr lang="en-US" dirty="0"/>
          </a:p>
          <a:p>
            <a:r>
              <a:rPr lang="en-US" dirty="0"/>
              <a:t>1.1 Background</a:t>
            </a:r>
          </a:p>
          <a:p>
            <a:r>
              <a:rPr lang="en-US" dirty="0"/>
              <a:t>1.2 Importance of the</a:t>
            </a:r>
          </a:p>
          <a:p>
            <a:r>
              <a:rPr lang="en-US" dirty="0"/>
              <a:t>1.3 Objectives of the Study</a:t>
            </a:r>
          </a:p>
          <a:p>
            <a:r>
              <a:rPr lang="en-US" dirty="0"/>
              <a:t>1.4 Scheme of Work</a:t>
            </a:r>
          </a:p>
          <a:p>
            <a:endParaRPr lang="en-US" dirty="0"/>
          </a:p>
          <a:p>
            <a:r>
              <a:rPr lang="en-US" dirty="0"/>
              <a:t>2 Literature Review </a:t>
            </a:r>
          </a:p>
          <a:p>
            <a:endParaRPr lang="en-US" dirty="0"/>
          </a:p>
          <a:p>
            <a:r>
              <a:rPr lang="en-US" dirty="0"/>
              <a:t>3 Cauchy Distribution </a:t>
            </a:r>
          </a:p>
          <a:p>
            <a:endParaRPr lang="en-US" dirty="0"/>
          </a:p>
          <a:p>
            <a:r>
              <a:rPr lang="en-US" dirty="0"/>
              <a:t>3.1 Description</a:t>
            </a:r>
          </a:p>
          <a:p>
            <a:r>
              <a:rPr lang="en-US" dirty="0"/>
              <a:t>3.1.1 Genesis</a:t>
            </a:r>
          </a:p>
          <a:p>
            <a:r>
              <a:rPr lang="en-US" dirty="0"/>
              <a:t>3.1.2 Background for developing Cauchy distribution</a:t>
            </a:r>
          </a:p>
          <a:p>
            <a:endParaRPr lang="en-US" dirty="0"/>
          </a:p>
          <a:p>
            <a:r>
              <a:rPr lang="en-US" dirty="0"/>
              <a:t>3.2 Probability Laws</a:t>
            </a:r>
          </a:p>
          <a:p>
            <a:endParaRPr lang="en-US" dirty="0"/>
          </a:p>
          <a:p>
            <a:r>
              <a:rPr lang="en-US" dirty="0"/>
              <a:t>3.2.1 Probability Density Function</a:t>
            </a:r>
          </a:p>
          <a:p>
            <a:r>
              <a:rPr lang="en-US" dirty="0"/>
              <a:t>3.2.2 Cumulative Distribution Function</a:t>
            </a:r>
          </a:p>
          <a:p>
            <a:r>
              <a:rPr lang="en-US" dirty="0"/>
              <a:t>3.2.3 Visualizing PDF and CDF</a:t>
            </a:r>
          </a:p>
        </p:txBody>
      </p:sp>
      <p:sp>
        <p:nvSpPr>
          <p:cNvPr id="5" name="TextBox 4">
            <a:extLst>
              <a:ext uri="{FF2B5EF4-FFF2-40B4-BE49-F238E27FC236}">
                <a16:creationId xmlns:a16="http://schemas.microsoft.com/office/drawing/2014/main" id="{F2AB1C62-7A82-D452-AFE6-D1AFE76DD635}"/>
              </a:ext>
            </a:extLst>
          </p:cNvPr>
          <p:cNvSpPr txBox="1"/>
          <p:nvPr/>
        </p:nvSpPr>
        <p:spPr>
          <a:xfrm>
            <a:off x="6414053" y="197346"/>
            <a:ext cx="5430184" cy="6463308"/>
          </a:xfrm>
          <a:prstGeom prst="rect">
            <a:avLst/>
          </a:prstGeom>
          <a:noFill/>
        </p:spPr>
        <p:txBody>
          <a:bodyPr wrap="square" rtlCol="0">
            <a:spAutoFit/>
          </a:bodyPr>
          <a:lstStyle/>
          <a:p>
            <a:r>
              <a:rPr lang="en-US" dirty="0"/>
              <a:t>3.3 Interesting Properties</a:t>
            </a:r>
          </a:p>
          <a:p>
            <a:endParaRPr lang="en-US" dirty="0"/>
          </a:p>
          <a:p>
            <a:r>
              <a:rPr lang="en-US" dirty="0"/>
              <a:t>3.3.1 </a:t>
            </a:r>
            <a:r>
              <a:rPr lang="en-US" dirty="0" err="1"/>
              <a:t>Natrure</a:t>
            </a:r>
            <a:r>
              <a:rPr lang="en-US" dirty="0"/>
              <a:t> of the Curve</a:t>
            </a:r>
          </a:p>
          <a:p>
            <a:r>
              <a:rPr lang="en-US" dirty="0"/>
              <a:t>3.3.2 Non-existence of Moments</a:t>
            </a:r>
          </a:p>
          <a:p>
            <a:r>
              <a:rPr lang="en-US" dirty="0"/>
              <a:t>3.3.3 Quantile Measures </a:t>
            </a:r>
          </a:p>
          <a:p>
            <a:r>
              <a:rPr lang="en-US" dirty="0"/>
              <a:t>3.3.4 Mode </a:t>
            </a:r>
          </a:p>
          <a:p>
            <a:r>
              <a:rPr lang="en-US" dirty="0"/>
              <a:t>3.3.5 Points of Inflection</a:t>
            </a:r>
          </a:p>
          <a:p>
            <a:endParaRPr lang="en-US" dirty="0"/>
          </a:p>
          <a:p>
            <a:r>
              <a:rPr lang="en-US" dirty="0"/>
              <a:t>3.4 Sampling Properties </a:t>
            </a:r>
          </a:p>
          <a:p>
            <a:endParaRPr lang="en-US" dirty="0"/>
          </a:p>
          <a:p>
            <a:r>
              <a:rPr lang="en-US" dirty="0"/>
              <a:t>4 Cauchy and Normal Distribution </a:t>
            </a:r>
          </a:p>
          <a:p>
            <a:endParaRPr lang="en-US" dirty="0"/>
          </a:p>
          <a:p>
            <a:r>
              <a:rPr lang="en-US" dirty="0"/>
              <a:t>4.1 Why do we need Cauchy apart from Normal? </a:t>
            </a:r>
          </a:p>
          <a:p>
            <a:r>
              <a:rPr lang="en-US" dirty="0"/>
              <a:t>4.2 Comparison of Cauchy &amp; Normal Distribution </a:t>
            </a:r>
          </a:p>
          <a:p>
            <a:r>
              <a:rPr lang="en-US" dirty="0"/>
              <a:t>4.3 A Simulation Study</a:t>
            </a:r>
          </a:p>
          <a:p>
            <a:endParaRPr lang="en-US" dirty="0"/>
          </a:p>
          <a:p>
            <a:r>
              <a:rPr lang="en-US" dirty="0"/>
              <a:t>5 Estimation under Cauchy Population 16</a:t>
            </a:r>
          </a:p>
          <a:p>
            <a:r>
              <a:rPr lang="en-US" dirty="0"/>
              <a:t>5.1 Unbiasedness</a:t>
            </a:r>
          </a:p>
          <a:p>
            <a:r>
              <a:rPr lang="en-US" dirty="0"/>
              <a:t>5.2 Consistency</a:t>
            </a:r>
          </a:p>
          <a:p>
            <a:r>
              <a:rPr lang="en-US" dirty="0"/>
              <a:t>5.3 Cramer-Rao Inequality</a:t>
            </a:r>
          </a:p>
          <a:p>
            <a:r>
              <a:rPr lang="en-US" dirty="0"/>
              <a:t>5.4 Maximum Likelihood Estimation .</a:t>
            </a:r>
          </a:p>
          <a:p>
            <a:endParaRPr lang="en-US" dirty="0"/>
          </a:p>
          <a:p>
            <a:r>
              <a:rPr lang="en-US" dirty="0"/>
              <a:t>6 Conclusion </a:t>
            </a:r>
          </a:p>
        </p:txBody>
      </p:sp>
    </p:spTree>
    <p:extLst>
      <p:ext uri="{BB962C8B-B14F-4D97-AF65-F5344CB8AC3E}">
        <p14:creationId xmlns:p14="http://schemas.microsoft.com/office/powerpoint/2010/main" val="1595107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6CB5A7-550F-8F53-DDF7-37FCD7A9831B}"/>
              </a:ext>
            </a:extLst>
          </p:cNvPr>
          <p:cNvSpPr txBox="1"/>
          <p:nvPr/>
        </p:nvSpPr>
        <p:spPr>
          <a:xfrm>
            <a:off x="395642" y="514101"/>
            <a:ext cx="5024498" cy="2308324"/>
          </a:xfrm>
          <a:prstGeom prst="rect">
            <a:avLst/>
          </a:prstGeom>
          <a:noFill/>
        </p:spPr>
        <p:txBody>
          <a:bodyPr wrap="square" rtlCol="0">
            <a:spAutoFit/>
          </a:bodyPr>
          <a:lstStyle/>
          <a:p>
            <a:r>
              <a:rPr lang="en-US" dirty="0"/>
              <a:t>7 Appendix 22</a:t>
            </a:r>
          </a:p>
          <a:p>
            <a:endParaRPr lang="en-US" dirty="0"/>
          </a:p>
          <a:p>
            <a:r>
              <a:rPr lang="en-US" dirty="0"/>
              <a:t>7.1 Additive Property of Cauchy Distribution</a:t>
            </a:r>
          </a:p>
          <a:p>
            <a:r>
              <a:rPr lang="en-US" dirty="0"/>
              <a:t>7.2 Regularity Conditions</a:t>
            </a:r>
          </a:p>
          <a:p>
            <a:r>
              <a:rPr lang="en-US" dirty="0"/>
              <a:t>7.3 Expectation and Symmetry </a:t>
            </a:r>
          </a:p>
          <a:p>
            <a:r>
              <a:rPr lang="en-US" dirty="0"/>
              <a:t>7.4 R Codes </a:t>
            </a:r>
          </a:p>
          <a:p>
            <a:endParaRPr lang="en-US" dirty="0"/>
          </a:p>
          <a:p>
            <a:r>
              <a:rPr lang="en-US" dirty="0"/>
              <a:t>References </a:t>
            </a:r>
          </a:p>
        </p:txBody>
      </p:sp>
      <p:sp>
        <p:nvSpPr>
          <p:cNvPr id="3" name="TextBox 2">
            <a:extLst>
              <a:ext uri="{FF2B5EF4-FFF2-40B4-BE49-F238E27FC236}">
                <a16:creationId xmlns:a16="http://schemas.microsoft.com/office/drawing/2014/main" id="{B6A80234-B3FD-4103-858E-55DB449F3A3E}"/>
              </a:ext>
            </a:extLst>
          </p:cNvPr>
          <p:cNvSpPr txBox="1"/>
          <p:nvPr/>
        </p:nvSpPr>
        <p:spPr>
          <a:xfrm>
            <a:off x="481781" y="3283546"/>
            <a:ext cx="5614219" cy="3200876"/>
          </a:xfrm>
          <a:prstGeom prst="rect">
            <a:avLst/>
          </a:prstGeom>
          <a:noFill/>
        </p:spPr>
        <p:txBody>
          <a:bodyPr wrap="square" rtlCol="0">
            <a:spAutoFit/>
          </a:bodyPr>
          <a:lstStyle/>
          <a:p>
            <a:r>
              <a:rPr lang="en-US" sz="2000" b="1" dirty="0"/>
              <a:t>Plots</a:t>
            </a:r>
          </a:p>
          <a:p>
            <a:endParaRPr lang="en-US" sz="2000" b="1" dirty="0"/>
          </a:p>
          <a:p>
            <a:r>
              <a:rPr lang="en-US" dirty="0"/>
              <a:t>1  Nature of the curves of the form </a:t>
            </a:r>
          </a:p>
          <a:p>
            <a:r>
              <a:rPr lang="en-US" dirty="0"/>
              <a:t>x2+a2</a:t>
            </a:r>
          </a:p>
          <a:p>
            <a:r>
              <a:rPr lang="en-US" dirty="0"/>
              <a:t>2  PDF of Cauchy distribution</a:t>
            </a:r>
          </a:p>
          <a:p>
            <a:r>
              <a:rPr lang="en-US" dirty="0"/>
              <a:t>3  CDF of Cauchy distribution</a:t>
            </a:r>
          </a:p>
          <a:p>
            <a:r>
              <a:rPr lang="en-US" dirty="0"/>
              <a:t>4  Shape of the C(0,1) PDF</a:t>
            </a:r>
          </a:p>
          <a:p>
            <a:r>
              <a:rPr lang="en-US" dirty="0"/>
              <a:t>5  Truncated and Standard Cauchy</a:t>
            </a:r>
          </a:p>
          <a:p>
            <a:r>
              <a:rPr lang="en-US" dirty="0"/>
              <a:t>6  Points of Inflection of Standard Cauchy7 X and X1 are Identically Distributed </a:t>
            </a:r>
          </a:p>
          <a:p>
            <a:r>
              <a:rPr lang="en-US" dirty="0"/>
              <a:t>8  X+Y and 2X are Identically Distributed</a:t>
            </a:r>
          </a:p>
        </p:txBody>
      </p:sp>
      <p:sp>
        <p:nvSpPr>
          <p:cNvPr id="4" name="TextBox 3">
            <a:extLst>
              <a:ext uri="{FF2B5EF4-FFF2-40B4-BE49-F238E27FC236}">
                <a16:creationId xmlns:a16="http://schemas.microsoft.com/office/drawing/2014/main" id="{22EA9E54-A771-AD2A-73E8-9F0FE2991DB7}"/>
              </a:ext>
            </a:extLst>
          </p:cNvPr>
          <p:cNvSpPr txBox="1"/>
          <p:nvPr/>
        </p:nvSpPr>
        <p:spPr>
          <a:xfrm>
            <a:off x="6341806" y="648928"/>
            <a:ext cx="5664664" cy="1754326"/>
          </a:xfrm>
          <a:prstGeom prst="rect">
            <a:avLst/>
          </a:prstGeom>
          <a:noFill/>
        </p:spPr>
        <p:txBody>
          <a:bodyPr wrap="square" rtlCol="0">
            <a:spAutoFit/>
          </a:bodyPr>
          <a:lstStyle/>
          <a:p>
            <a:r>
              <a:rPr lang="en-US" dirty="0"/>
              <a:t>9  Densities of Cauchy and Normal</a:t>
            </a:r>
          </a:p>
          <a:p>
            <a:r>
              <a:rPr lang="en-US" dirty="0"/>
              <a:t>10  Comparison of Sample Mean and Sample Median</a:t>
            </a:r>
          </a:p>
          <a:p>
            <a:r>
              <a:rPr lang="en-US" dirty="0"/>
              <a:t>Codes</a:t>
            </a:r>
          </a:p>
          <a:p>
            <a:endParaRPr lang="en-US" dirty="0"/>
          </a:p>
          <a:p>
            <a:r>
              <a:rPr lang="en-US" dirty="0"/>
              <a:t>1  Cauchy and Normal</a:t>
            </a:r>
          </a:p>
          <a:p>
            <a:r>
              <a:rPr lang="en-US" dirty="0"/>
              <a:t>2  Convergence in Cauchy </a:t>
            </a:r>
          </a:p>
        </p:txBody>
      </p:sp>
    </p:spTree>
    <p:extLst>
      <p:ext uri="{BB962C8B-B14F-4D97-AF65-F5344CB8AC3E}">
        <p14:creationId xmlns:p14="http://schemas.microsoft.com/office/powerpoint/2010/main" val="30985706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935336-97CA-274A-FEEC-41EF11E18553}"/>
              </a:ext>
            </a:extLst>
          </p:cNvPr>
          <p:cNvSpPr txBox="1"/>
          <p:nvPr/>
        </p:nvSpPr>
        <p:spPr>
          <a:xfrm>
            <a:off x="839161" y="735955"/>
            <a:ext cx="10513677" cy="5386090"/>
          </a:xfrm>
          <a:prstGeom prst="rect">
            <a:avLst/>
          </a:prstGeom>
          <a:noFill/>
        </p:spPr>
        <p:txBody>
          <a:bodyPr wrap="square" rtlCol="0">
            <a:spAutoFit/>
          </a:bodyPr>
          <a:lstStyle/>
          <a:p>
            <a:pPr algn="ctr"/>
            <a:r>
              <a:rPr lang="en-US" sz="2400" b="1" dirty="0"/>
              <a:t>Introduction</a:t>
            </a:r>
          </a:p>
          <a:p>
            <a:pPr algn="ctr"/>
            <a:r>
              <a:rPr lang="en-US" sz="2000" dirty="0"/>
              <a:t>Cauchy distribution is an interesting and widely practiced concept in Statistical field. The notion</a:t>
            </a:r>
          </a:p>
          <a:p>
            <a:pPr algn="ctr"/>
            <a:r>
              <a:rPr lang="en-US" sz="2000" dirty="0"/>
              <a:t>of this distribution comes from the field of Physics and many mathematicians were also involved</a:t>
            </a:r>
          </a:p>
          <a:p>
            <a:pPr algn="ctr"/>
            <a:r>
              <a:rPr lang="en-US" sz="2000" dirty="0"/>
              <a:t>in developing this distribution. Thus, it is not that the distribution has come solely from Statistical</a:t>
            </a:r>
          </a:p>
          <a:p>
            <a:pPr algn="ctr"/>
            <a:r>
              <a:rPr lang="en-US" sz="2000" dirty="0"/>
              <a:t>background.</a:t>
            </a:r>
          </a:p>
          <a:p>
            <a:pPr algn="ctr"/>
            <a:endParaRPr lang="en-US" sz="2000" dirty="0"/>
          </a:p>
          <a:p>
            <a:pPr algn="ctr"/>
            <a:r>
              <a:rPr lang="en-US" sz="2000" dirty="0"/>
              <a:t>In many applications of Physics Cauchy distribution is widely used, in Economical development</a:t>
            </a:r>
          </a:p>
          <a:p>
            <a:pPr algn="ctr"/>
            <a:r>
              <a:rPr lang="en-US" sz="2000" dirty="0"/>
              <a:t>and modeling there is a huge impact of this distribution. Uses of Cauchy distribution being </a:t>
            </a:r>
            <a:r>
              <a:rPr lang="en-US" sz="2000" dirty="0" err="1"/>
              <a:t>mul</a:t>
            </a:r>
            <a:r>
              <a:rPr lang="en-US" sz="2000" dirty="0"/>
              <a:t>-</a:t>
            </a:r>
          </a:p>
          <a:p>
            <a:pPr algn="ctr"/>
            <a:r>
              <a:rPr lang="en-US" sz="2000" dirty="0" err="1"/>
              <a:t>tidisciplinary</a:t>
            </a:r>
            <a:r>
              <a:rPr lang="en-US" sz="2000" dirty="0"/>
              <a:t> make it so popular. It has been used in many applications such as mechanical and</a:t>
            </a:r>
          </a:p>
          <a:p>
            <a:pPr algn="ctr"/>
            <a:r>
              <a:rPr lang="en-US" sz="2000" dirty="0"/>
              <a:t>electrical theory, physical anthropology, measurement problems, risk and financial analysis. It was</a:t>
            </a:r>
          </a:p>
          <a:p>
            <a:pPr algn="ctr"/>
            <a:r>
              <a:rPr lang="en-US" sz="2000" dirty="0"/>
              <a:t>also used to model the points of impact of a fixed straight line of particles emitted from a point</a:t>
            </a:r>
          </a:p>
          <a:p>
            <a:pPr algn="ctr"/>
            <a:r>
              <a:rPr lang="en-US" sz="2000" dirty="0"/>
              <a:t>source.</a:t>
            </a:r>
          </a:p>
          <a:p>
            <a:pPr algn="ctr"/>
            <a:endParaRPr lang="en-US" sz="2000" dirty="0"/>
          </a:p>
          <a:p>
            <a:pPr algn="ctr"/>
            <a:r>
              <a:rPr lang="en-US" sz="2000" dirty="0"/>
              <a:t>Some interesting characteristics make this distribution unique and also make people attracted</a:t>
            </a:r>
          </a:p>
          <a:p>
            <a:pPr algn="ctr"/>
            <a:r>
              <a:rPr lang="en-US" sz="2000" dirty="0"/>
              <a:t>towards this theoretical distribution. Here, the properties have been studied using analytical and</a:t>
            </a:r>
          </a:p>
          <a:p>
            <a:pPr algn="ctr"/>
            <a:r>
              <a:rPr lang="en-US" sz="2000" dirty="0"/>
              <a:t>graphical approach. Simulation is done as and when needed. Thus, we have tried to study the</a:t>
            </a:r>
          </a:p>
          <a:p>
            <a:pPr algn="ctr"/>
            <a:r>
              <a:rPr lang="en-US" sz="2000" dirty="0"/>
              <a:t>Cauchy distribution in a descriptive way.</a:t>
            </a:r>
          </a:p>
        </p:txBody>
      </p:sp>
    </p:spTree>
    <p:extLst>
      <p:ext uri="{BB962C8B-B14F-4D97-AF65-F5344CB8AC3E}">
        <p14:creationId xmlns:p14="http://schemas.microsoft.com/office/powerpoint/2010/main" val="2256658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CBE7F6-FCB3-3175-7FE2-CE548011021E}"/>
              </a:ext>
            </a:extLst>
          </p:cNvPr>
          <p:cNvSpPr txBox="1"/>
          <p:nvPr/>
        </p:nvSpPr>
        <p:spPr>
          <a:xfrm>
            <a:off x="245806" y="973392"/>
            <a:ext cx="11700388" cy="4339650"/>
          </a:xfrm>
          <a:prstGeom prst="rect">
            <a:avLst/>
          </a:prstGeom>
          <a:noFill/>
        </p:spPr>
        <p:txBody>
          <a:bodyPr wrap="square" rtlCol="0">
            <a:spAutoFit/>
          </a:bodyPr>
          <a:lstStyle/>
          <a:p>
            <a:r>
              <a:rPr lang="en-US" sz="2400" b="1" dirty="0"/>
              <a:t>1 Research Idea</a:t>
            </a:r>
          </a:p>
          <a:p>
            <a:endParaRPr lang="en-US" dirty="0"/>
          </a:p>
          <a:p>
            <a:r>
              <a:rPr lang="en-US" b="1" dirty="0"/>
              <a:t>1.1 Background</a:t>
            </a:r>
          </a:p>
          <a:p>
            <a:endParaRPr lang="en-US" dirty="0"/>
          </a:p>
          <a:p>
            <a:r>
              <a:rPr lang="en-US" dirty="0"/>
              <a:t>Cauchy distribution is a well-known theoretical distribution which also has a major importance in the statistical study aspects. Let us look what is actually meant by a theoretical distribution and the purpose of developing the notions of probability distributions.</a:t>
            </a:r>
          </a:p>
          <a:p>
            <a:endParaRPr lang="en-US" dirty="0"/>
          </a:p>
          <a:p>
            <a:r>
              <a:rPr lang="en-US" b="1" dirty="0"/>
              <a:t>What is a Theoretical Distribution?</a:t>
            </a:r>
          </a:p>
          <a:p>
            <a:endParaRPr lang="en-US" dirty="0"/>
          </a:p>
          <a:p>
            <a:pPr algn="just"/>
            <a:r>
              <a:rPr lang="en-US" dirty="0"/>
              <a:t>In order to simplify the mathematical treatment of population distributions, we take the PMF or PDF to be sufficiently simple form. Distributions defined in this way are called theoretical distributions because, they are ideal distributions that are hardly expected to reflect in toto the </a:t>
            </a:r>
            <a:r>
              <a:rPr lang="en-US" dirty="0" err="1"/>
              <a:t>truenature</a:t>
            </a:r>
            <a:r>
              <a:rPr lang="en-US" dirty="0"/>
              <a:t> of the population distribution. They are meant simply to give a fairly close approximation to the actual distribution of the variable in the population.</a:t>
            </a:r>
          </a:p>
          <a:p>
            <a:endParaRPr lang="en-US" dirty="0"/>
          </a:p>
        </p:txBody>
      </p:sp>
    </p:spTree>
    <p:extLst>
      <p:ext uri="{BB962C8B-B14F-4D97-AF65-F5344CB8AC3E}">
        <p14:creationId xmlns:p14="http://schemas.microsoft.com/office/powerpoint/2010/main" val="2271067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A5264E-E165-EBB0-1A9B-7E7EDBCF1775}"/>
              </a:ext>
            </a:extLst>
          </p:cNvPr>
          <p:cNvSpPr txBox="1"/>
          <p:nvPr/>
        </p:nvSpPr>
        <p:spPr>
          <a:xfrm>
            <a:off x="860322" y="983225"/>
            <a:ext cx="10471355" cy="3416320"/>
          </a:xfrm>
          <a:prstGeom prst="rect">
            <a:avLst/>
          </a:prstGeom>
          <a:noFill/>
        </p:spPr>
        <p:txBody>
          <a:bodyPr wrap="square" rtlCol="0">
            <a:spAutoFit/>
          </a:bodyPr>
          <a:lstStyle/>
          <a:p>
            <a:r>
              <a:rPr lang="en-US" b="1" dirty="0"/>
              <a:t>Why do we need to study these?</a:t>
            </a:r>
          </a:p>
          <a:p>
            <a:endParaRPr lang="en-US" dirty="0"/>
          </a:p>
          <a:p>
            <a:pPr algn="just"/>
            <a:r>
              <a:rPr lang="en-US" dirty="0"/>
              <a:t>In practice, we never observe probabilities - what we observe are nothing but the frequency distributions. Once we have, a frequency distribution at our disposal, we can readily construct the corresponding relative frequency distribution. These relative frequency distributions are good approximations of the corresponding probabilities, provided that the total frequency is large enough.</a:t>
            </a:r>
          </a:p>
          <a:p>
            <a:pPr algn="just"/>
            <a:endParaRPr lang="en-US" dirty="0"/>
          </a:p>
          <a:p>
            <a:pPr algn="just"/>
            <a:r>
              <a:rPr lang="en-US" dirty="0"/>
              <a:t>We have on the other hand, some theoretically developed probability distributions, known as theoretical distributions at our disposal. Once, we have a relative frequency distribution, we try to ‘match’ it with these theoretical distributions. If it matches well with one of these theoretical distributions then the properties of that distribution may be applied to our relative frequency distribution as well. In fact, in this situation the data we have may be regarded as a sample drawn from that theoretical distribution.</a:t>
            </a:r>
          </a:p>
        </p:txBody>
      </p:sp>
    </p:spTree>
    <p:extLst>
      <p:ext uri="{BB962C8B-B14F-4D97-AF65-F5344CB8AC3E}">
        <p14:creationId xmlns:p14="http://schemas.microsoft.com/office/powerpoint/2010/main" val="663058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0E505B-4569-4CEF-82D9-D07CCB9C4BE2}"/>
              </a:ext>
            </a:extLst>
          </p:cNvPr>
          <p:cNvSpPr txBox="1"/>
          <p:nvPr/>
        </p:nvSpPr>
        <p:spPr>
          <a:xfrm>
            <a:off x="244524" y="264616"/>
            <a:ext cx="11702952" cy="6463308"/>
          </a:xfrm>
          <a:prstGeom prst="rect">
            <a:avLst/>
          </a:prstGeom>
          <a:noFill/>
        </p:spPr>
        <p:txBody>
          <a:bodyPr wrap="square" rtlCol="0">
            <a:spAutoFit/>
          </a:bodyPr>
          <a:lstStyle/>
          <a:p>
            <a:r>
              <a:rPr lang="en-US" b="1" dirty="0"/>
              <a:t>1.2</a:t>
            </a:r>
            <a:r>
              <a:rPr lang="en-US" dirty="0"/>
              <a:t> </a:t>
            </a:r>
            <a:r>
              <a:rPr lang="en-US" b="1" dirty="0"/>
              <a:t>Importance of the Study</a:t>
            </a:r>
          </a:p>
          <a:p>
            <a:endParaRPr lang="en-US" dirty="0"/>
          </a:p>
          <a:p>
            <a:pPr algn="just"/>
            <a:r>
              <a:rPr lang="en-US" dirty="0"/>
              <a:t>The importance of the study lies in the fact that, Cauchy is a heavy-weight distribution in Statistical and also in many other fields. To study its characteristics will help us improve and make a clear idea about further scopes of this distribution.</a:t>
            </a:r>
          </a:p>
          <a:p>
            <a:pPr algn="just"/>
            <a:endParaRPr lang="en-US" dirty="0"/>
          </a:p>
          <a:p>
            <a:pPr algn="just"/>
            <a:r>
              <a:rPr lang="en-US" b="1" dirty="0"/>
              <a:t>1.3 Objectives of the Study</a:t>
            </a:r>
          </a:p>
          <a:p>
            <a:pPr algn="just"/>
            <a:endParaRPr lang="en-US" dirty="0"/>
          </a:p>
          <a:p>
            <a:pPr algn="just"/>
            <a:r>
              <a:rPr lang="en-US" dirty="0"/>
              <a:t>The objective of the study is to grow more attention towards the Cauchy distribution which indirectly helps the Statisticians in inferential aspects and to aware people that normality assumptions may not hold good always.</a:t>
            </a:r>
          </a:p>
          <a:p>
            <a:pPr algn="just"/>
            <a:endParaRPr lang="en-US" dirty="0"/>
          </a:p>
          <a:p>
            <a:pPr algn="just"/>
            <a:r>
              <a:rPr lang="en-US" dirty="0"/>
              <a:t>1.4 Scheme of Work</a:t>
            </a:r>
          </a:p>
          <a:p>
            <a:pPr algn="just"/>
            <a:endParaRPr lang="en-US" dirty="0"/>
          </a:p>
          <a:p>
            <a:pPr algn="just"/>
            <a:r>
              <a:rPr lang="en-US" dirty="0"/>
              <a:t>We first studied the different properties of this well-known distribution that paves the path for further studies such as comparison with Normal, different estimation procedures under Cauchy population.</a:t>
            </a:r>
          </a:p>
          <a:p>
            <a:pPr algn="just"/>
            <a:endParaRPr lang="en-US" dirty="0"/>
          </a:p>
          <a:p>
            <a:pPr algn="just"/>
            <a:r>
              <a:rPr lang="en-US" dirty="0"/>
              <a:t>2 Literature Review</a:t>
            </a:r>
          </a:p>
          <a:p>
            <a:pPr algn="just"/>
            <a:endParaRPr lang="en-US" dirty="0"/>
          </a:p>
          <a:p>
            <a:pPr algn="just"/>
            <a:r>
              <a:rPr lang="en-US" dirty="0"/>
              <a:t>In the history of Statistics, there has been a lot of great works involving the Cauchy distribution. Notable mathematicians, physicists, statisticians and people from other fields tried to study the nature of this popular probability distribution.</a:t>
            </a:r>
          </a:p>
          <a:p>
            <a:pPr algn="just"/>
            <a:r>
              <a:rPr lang="en-US" dirty="0"/>
              <a:t>Daniel Bloch in his article ‘A Note on the Estimation of the Location Parameter of the Cauchy Distribution’ described different procedures for estimating the location parameter of the Cauchy distribution. VD Barnett proposed the different estimators using the order statistics for Cauchy’s location parameter in his article ‘Order Statistics Estimators of the Location of the Cauchy Distribution’.</a:t>
            </a:r>
          </a:p>
        </p:txBody>
      </p:sp>
    </p:spTree>
    <p:extLst>
      <p:ext uri="{BB962C8B-B14F-4D97-AF65-F5344CB8AC3E}">
        <p14:creationId xmlns:p14="http://schemas.microsoft.com/office/powerpoint/2010/main" val="3304707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9DA8DD-4A62-E1D8-E9D8-9998BBD622F5}"/>
              </a:ext>
            </a:extLst>
          </p:cNvPr>
          <p:cNvSpPr txBox="1"/>
          <p:nvPr/>
        </p:nvSpPr>
        <p:spPr>
          <a:xfrm>
            <a:off x="278295" y="222294"/>
            <a:ext cx="11635409" cy="4247317"/>
          </a:xfrm>
          <a:prstGeom prst="rect">
            <a:avLst/>
          </a:prstGeom>
          <a:noFill/>
        </p:spPr>
        <p:txBody>
          <a:bodyPr wrap="square" rtlCol="0">
            <a:spAutoFit/>
          </a:bodyPr>
          <a:lstStyle/>
          <a:p>
            <a:r>
              <a:rPr lang="en-US" b="1" dirty="0"/>
              <a:t>3 Cauchy Distribution</a:t>
            </a:r>
          </a:p>
          <a:p>
            <a:endParaRPr lang="en-US" dirty="0"/>
          </a:p>
          <a:p>
            <a:r>
              <a:rPr lang="en-US" b="1" dirty="0"/>
              <a:t>3.1 Description</a:t>
            </a:r>
          </a:p>
          <a:p>
            <a:endParaRPr lang="en-US" dirty="0"/>
          </a:p>
          <a:p>
            <a:r>
              <a:rPr lang="en-US" b="1" dirty="0"/>
              <a:t>3.1.1 Genesis</a:t>
            </a:r>
          </a:p>
          <a:p>
            <a:endParaRPr lang="en-US" dirty="0"/>
          </a:p>
          <a:p>
            <a:pPr algn="just"/>
            <a:r>
              <a:rPr lang="en-US" dirty="0"/>
              <a:t>The Cauchy distribution, named after the French mathematician Augustin-Louis Cauchy, is a continuous probability distribution specially known for its thicker tails than the normal curve. The density function: 1/π(1+x2), commonly known as Cauchy density or more evidently the curves proportional to 1/x2+a2 have been studied in the mathematical world for over three centuries.</a:t>
            </a:r>
          </a:p>
          <a:p>
            <a:endParaRPr lang="en-US" dirty="0"/>
          </a:p>
          <a:p>
            <a:r>
              <a:rPr lang="en-US" dirty="0"/>
              <a:t>In this aspect the Cauchy density can be thought of as a special case of ‘Witch of Agnesi’ derived from the name of Italian mathematician Maria Agnesi. She had discussed several properties of Cauchy curve and referred to it as ‘Witch’. Several notable persons including Pierre De Fermat, Sir Isaac Newton, Guido Grandi, Gottfried Leibniz also Studie the nature and behavior of this curve.</a:t>
            </a:r>
          </a:p>
        </p:txBody>
      </p:sp>
      <p:sp>
        <p:nvSpPr>
          <p:cNvPr id="3" name="Rectangle 2">
            <a:extLst>
              <a:ext uri="{FF2B5EF4-FFF2-40B4-BE49-F238E27FC236}">
                <a16:creationId xmlns:a16="http://schemas.microsoft.com/office/drawing/2014/main" id="{8BDD2DC6-713E-4D32-14A4-83E6CFFABD0B}"/>
              </a:ext>
            </a:extLst>
          </p:cNvPr>
          <p:cNvSpPr/>
          <p:nvPr/>
        </p:nvSpPr>
        <p:spPr>
          <a:xfrm>
            <a:off x="1317522" y="4670322"/>
            <a:ext cx="6843251" cy="151416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E9F2E42-FE22-9050-54F7-7172558F242B}"/>
              </a:ext>
            </a:extLst>
          </p:cNvPr>
          <p:cNvPicPr>
            <a:picLocks noChangeAspect="1"/>
          </p:cNvPicPr>
          <p:nvPr/>
        </p:nvPicPr>
        <p:blipFill>
          <a:blip r:embed="rId2"/>
          <a:stretch>
            <a:fillRect/>
          </a:stretch>
        </p:blipFill>
        <p:spPr>
          <a:xfrm>
            <a:off x="2780809" y="4084320"/>
            <a:ext cx="5947287" cy="2448560"/>
          </a:xfrm>
          <a:prstGeom prst="rect">
            <a:avLst/>
          </a:prstGeom>
        </p:spPr>
      </p:pic>
      <p:sp>
        <p:nvSpPr>
          <p:cNvPr id="6" name="TextBox 5">
            <a:extLst>
              <a:ext uri="{FF2B5EF4-FFF2-40B4-BE49-F238E27FC236}">
                <a16:creationId xmlns:a16="http://schemas.microsoft.com/office/drawing/2014/main" id="{18348F25-C504-D7B9-F57D-BA08003B5242}"/>
              </a:ext>
            </a:extLst>
          </p:cNvPr>
          <p:cNvSpPr txBox="1"/>
          <p:nvPr/>
        </p:nvSpPr>
        <p:spPr>
          <a:xfrm>
            <a:off x="9154160" y="4670322"/>
            <a:ext cx="2296159" cy="892552"/>
          </a:xfrm>
          <a:prstGeom prst="rect">
            <a:avLst/>
          </a:prstGeom>
          <a:noFill/>
        </p:spPr>
        <p:txBody>
          <a:bodyPr wrap="square" rtlCol="0">
            <a:spAutoFit/>
          </a:bodyPr>
          <a:lstStyle/>
          <a:p>
            <a:r>
              <a:rPr lang="en-US" b="1" dirty="0"/>
              <a:t>Figure 1: </a:t>
            </a:r>
            <a:r>
              <a:rPr lang="en-US" sz="1600" dirty="0"/>
              <a:t>Nature of the curves of the form 1/</a:t>
            </a:r>
            <a:r>
              <a:rPr lang="en-US" dirty="0"/>
              <a:t>x2+a2</a:t>
            </a:r>
          </a:p>
        </p:txBody>
      </p:sp>
    </p:spTree>
    <p:extLst>
      <p:ext uri="{BB962C8B-B14F-4D97-AF65-F5344CB8AC3E}">
        <p14:creationId xmlns:p14="http://schemas.microsoft.com/office/powerpoint/2010/main" val="1102120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286</TotalTime>
  <Words>2963</Words>
  <Application>Microsoft Office PowerPoint</Application>
  <PresentationFormat>Widescreen</PresentationFormat>
  <Paragraphs>270</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Importance of Cauchy Distribution in the Field of Statistics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saima jahan soily</dc:creator>
  <cp:lastModifiedBy>saima jahan soily</cp:lastModifiedBy>
  <cp:revision>1</cp:revision>
  <dcterms:created xsi:type="dcterms:W3CDTF">2026-01-24T14:14:56Z</dcterms:created>
  <dcterms:modified xsi:type="dcterms:W3CDTF">2026-01-24T19:01:49Z</dcterms:modified>
</cp:coreProperties>
</file>

<file path=docProps/thumbnail.jpeg>
</file>